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10" r:id="rId27"/>
    <p:sldId id="311" r:id="rId28"/>
    <p:sldId id="279"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08"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89DCDB1-C625-46EE-8A22-36EEAD6C1804}"/>
              </a:ext>
            </a:extLst>
          </p:cNvPr>
          <p:cNvSpPr>
            <a:spLocks noGrp="1"/>
          </p:cNvSpPr>
          <p:nvPr>
            <p:ph type="ctrTitle"/>
          </p:nvPr>
        </p:nvSpPr>
        <p:spPr>
          <a:xfrm>
            <a:off x="1828801" y="360728"/>
            <a:ext cx="9675812" cy="2155969"/>
          </a:xfrm>
        </p:spPr>
        <p:txBody>
          <a:bodyPr>
            <a:normAutofit/>
          </a:bodyPr>
          <a:lstStyle/>
          <a:p>
            <a:pPr algn="ctr"/>
            <a:endParaRPr lang="hu-HU" b="1" dirty="0"/>
          </a:p>
        </p:txBody>
      </p:sp>
      <p:sp>
        <p:nvSpPr>
          <p:cNvPr id="3" name="Alcím 2">
            <a:extLst>
              <a:ext uri="{FF2B5EF4-FFF2-40B4-BE49-F238E27FC236}">
                <a16:creationId xmlns:a16="http://schemas.microsoft.com/office/drawing/2014/main" id="{36AA97A2-46AF-464C-9903-500F2087CEA5}"/>
              </a:ext>
            </a:extLst>
          </p:cNvPr>
          <p:cNvSpPr>
            <a:spLocks noGrp="1"/>
          </p:cNvSpPr>
          <p:nvPr>
            <p:ph type="subTitle" idx="1"/>
          </p:nvPr>
        </p:nvSpPr>
        <p:spPr>
          <a:xfrm>
            <a:off x="1828801" y="2843868"/>
            <a:ext cx="9675811" cy="3059795"/>
          </a:xfrm>
        </p:spPr>
        <p:txBody>
          <a:bodyPr>
            <a:normAutofit/>
          </a:bodyPr>
          <a:lstStyle/>
          <a:p>
            <a:pPr algn="ctr"/>
            <a:r>
              <a:rPr lang="hu-HU" sz="3200" b="1" dirty="0">
                <a:solidFill>
                  <a:schemeClr val="accent2">
                    <a:lumMod val="75000"/>
                  </a:schemeClr>
                </a:solidFill>
                <a:latin typeface="Calibri" panose="020F0502020204030204" pitchFamily="34" charset="0"/>
                <a:cs typeface="Calibri" panose="020F0502020204030204" pitchFamily="34" charset="0"/>
              </a:rPr>
              <a:t>PROJEKT KONTROLLING, MONITORING FOLYAMATOK,   A PROJEKTÉRTÉKELÉS MÓDSZERTANA</a:t>
            </a:r>
          </a:p>
        </p:txBody>
      </p:sp>
      <p:pic>
        <p:nvPicPr>
          <p:cNvPr id="5" name="Kép 4">
            <a:extLst>
              <a:ext uri="{FF2B5EF4-FFF2-40B4-BE49-F238E27FC236}">
                <a16:creationId xmlns:a16="http://schemas.microsoft.com/office/drawing/2014/main" id="{CFA5E987-7ED8-4EBF-A5E0-62DA6B671674}"/>
              </a:ext>
            </a:extLst>
          </p:cNvPr>
          <p:cNvPicPr>
            <a:picLocks noChangeAspect="1"/>
          </p:cNvPicPr>
          <p:nvPr/>
        </p:nvPicPr>
        <p:blipFill>
          <a:blip r:embed="rId2"/>
          <a:stretch>
            <a:fillRect/>
          </a:stretch>
        </p:blipFill>
        <p:spPr>
          <a:xfrm>
            <a:off x="2702137" y="624980"/>
            <a:ext cx="7583850" cy="1761688"/>
          </a:xfrm>
          <a:prstGeom prst="rect">
            <a:avLst/>
          </a:prstGeom>
        </p:spPr>
      </p:pic>
    </p:spTree>
    <p:extLst>
      <p:ext uri="{BB962C8B-B14F-4D97-AF65-F5344CB8AC3E}">
        <p14:creationId xmlns:p14="http://schemas.microsoft.com/office/powerpoint/2010/main" val="284014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664739-6FFD-4CE7-A0D7-DF33CC8F77A5}"/>
              </a:ext>
            </a:extLst>
          </p:cNvPr>
          <p:cNvSpPr>
            <a:spLocks noGrp="1"/>
          </p:cNvSpPr>
          <p:nvPr>
            <p:ph type="title"/>
          </p:nvPr>
        </p:nvSpPr>
        <p:spPr>
          <a:xfrm>
            <a:off x="1702966" y="624109"/>
            <a:ext cx="9801646" cy="5751523"/>
          </a:xfrm>
        </p:spPr>
        <p:txBody>
          <a:bodyPr/>
          <a:lstStyle/>
          <a:p>
            <a:endParaRPr lang="hu-HU" dirty="0"/>
          </a:p>
        </p:txBody>
      </p:sp>
      <p:pic>
        <p:nvPicPr>
          <p:cNvPr id="4" name="Kép 3">
            <a:extLst>
              <a:ext uri="{FF2B5EF4-FFF2-40B4-BE49-F238E27FC236}">
                <a16:creationId xmlns:a16="http://schemas.microsoft.com/office/drawing/2014/main" id="{C0727A18-24BB-45FE-BF73-D890064F93C5}"/>
              </a:ext>
            </a:extLst>
          </p:cNvPr>
          <p:cNvPicPr>
            <a:picLocks noChangeAspect="1"/>
          </p:cNvPicPr>
          <p:nvPr/>
        </p:nvPicPr>
        <p:blipFill>
          <a:blip r:embed="rId2"/>
          <a:stretch>
            <a:fillRect/>
          </a:stretch>
        </p:blipFill>
        <p:spPr>
          <a:xfrm>
            <a:off x="1971412" y="624109"/>
            <a:ext cx="8617697" cy="5759494"/>
          </a:xfrm>
          <a:prstGeom prst="rect">
            <a:avLst/>
          </a:prstGeom>
        </p:spPr>
      </p:pic>
    </p:spTree>
    <p:extLst>
      <p:ext uri="{BB962C8B-B14F-4D97-AF65-F5344CB8AC3E}">
        <p14:creationId xmlns:p14="http://schemas.microsoft.com/office/powerpoint/2010/main" val="171157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1C140E4-7F6A-461C-9C2D-846278A60DFD}"/>
              </a:ext>
            </a:extLst>
          </p:cNvPr>
          <p:cNvSpPr>
            <a:spLocks noGrp="1"/>
          </p:cNvSpPr>
          <p:nvPr>
            <p:ph type="title"/>
          </p:nvPr>
        </p:nvSpPr>
        <p:spPr>
          <a:xfrm>
            <a:off x="2589212" y="218114"/>
            <a:ext cx="8915399" cy="864066"/>
          </a:xfrm>
        </p:spPr>
        <p:txBody>
          <a:bodyPr anchor="t"/>
          <a:lstStyle/>
          <a:p>
            <a:pPr algn="ctr"/>
            <a:r>
              <a:rPr lang="hu-HU" sz="4000" b="1" dirty="0">
                <a:latin typeface="Calibri" panose="020F0502020204030204" pitchFamily="34" charset="0"/>
                <a:cs typeface="Calibri" panose="020F0502020204030204" pitchFamily="34" charset="0"/>
              </a:rPr>
              <a:t>A projekt kontrolling feladatai 4.</a:t>
            </a:r>
            <a:endParaRPr lang="hu-HU" dirty="0"/>
          </a:p>
        </p:txBody>
      </p:sp>
      <p:sp>
        <p:nvSpPr>
          <p:cNvPr id="3" name="Szöveg helye 2">
            <a:extLst>
              <a:ext uri="{FF2B5EF4-FFF2-40B4-BE49-F238E27FC236}">
                <a16:creationId xmlns:a16="http://schemas.microsoft.com/office/drawing/2014/main" id="{F3FB7CC1-25B0-48D9-B534-5B5F2CAA89DA}"/>
              </a:ext>
            </a:extLst>
          </p:cNvPr>
          <p:cNvSpPr>
            <a:spLocks noGrp="1"/>
          </p:cNvSpPr>
          <p:nvPr>
            <p:ph type="body" idx="1"/>
          </p:nvPr>
        </p:nvSpPr>
        <p:spPr>
          <a:xfrm>
            <a:off x="2097248" y="1082180"/>
            <a:ext cx="9407363" cy="5557706"/>
          </a:xfrm>
        </p:spPr>
        <p:txBody>
          <a:bodyPr>
            <a:normAutofit lnSpcReduction="10000"/>
          </a:bodyPr>
          <a:lstStyle/>
          <a:p>
            <a:r>
              <a:rPr lang="hu-HU" b="1" dirty="0">
                <a:solidFill>
                  <a:schemeClr val="accent2">
                    <a:lumMod val="75000"/>
                  </a:schemeClr>
                </a:solidFill>
                <a:latin typeface="Calibri" panose="020F0502020204030204" pitchFamily="34" charset="0"/>
                <a:cs typeface="Calibri" panose="020F0502020204030204" pitchFamily="34" charset="0"/>
              </a:rPr>
              <a:t>Feladatok a záró szakaszban, utóértékelés: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Célja, annak eldöntése, hogy a projekt sikeresen megvalósult-e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Teljesült-e a kitűzött cél, hozzájárult-e a vállalt hosszú távú stratégiai céljaihoz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A tervben rögzített paraméterek </a:t>
            </a:r>
          </a:p>
          <a:p>
            <a:r>
              <a:rPr lang="hu-HU" b="1" dirty="0">
                <a:solidFill>
                  <a:schemeClr val="accent2">
                    <a:lumMod val="75000"/>
                  </a:schemeClr>
                </a:solidFill>
                <a:latin typeface="Calibri" panose="020F0502020204030204" pitchFamily="34" charset="0"/>
                <a:cs typeface="Calibri" panose="020F0502020204030204" pitchFamily="34" charset="0"/>
              </a:rPr>
              <a:t>	(teljesítmény, idő, költség, minőség) </a:t>
            </a:r>
          </a:p>
          <a:p>
            <a:r>
              <a:rPr lang="hu-HU" b="1" dirty="0">
                <a:solidFill>
                  <a:schemeClr val="accent2">
                    <a:lumMod val="75000"/>
                  </a:schemeClr>
                </a:solidFill>
                <a:latin typeface="Calibri" panose="020F0502020204030204" pitchFamily="34" charset="0"/>
                <a:cs typeface="Calibri" panose="020F0502020204030204" pitchFamily="34" charset="0"/>
              </a:rPr>
              <a:t>	sikeresen megvalósultak-e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Utókalkulációk végzése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Tapasztalatok levonása</a:t>
            </a:r>
          </a:p>
        </p:txBody>
      </p:sp>
      <p:pic>
        <p:nvPicPr>
          <p:cNvPr id="5" name="Kép 4">
            <a:extLst>
              <a:ext uri="{FF2B5EF4-FFF2-40B4-BE49-F238E27FC236}">
                <a16:creationId xmlns:a16="http://schemas.microsoft.com/office/drawing/2014/main" id="{A2B04938-1367-40F6-85FA-36207E321749}"/>
              </a:ext>
            </a:extLst>
          </p:cNvPr>
          <p:cNvPicPr>
            <a:picLocks noChangeAspect="1"/>
          </p:cNvPicPr>
          <p:nvPr/>
        </p:nvPicPr>
        <p:blipFill>
          <a:blip r:embed="rId2"/>
          <a:stretch>
            <a:fillRect/>
          </a:stretch>
        </p:blipFill>
        <p:spPr>
          <a:xfrm>
            <a:off x="7392902" y="3238150"/>
            <a:ext cx="4631318" cy="3469152"/>
          </a:xfrm>
          <a:prstGeom prst="rect">
            <a:avLst/>
          </a:prstGeom>
        </p:spPr>
      </p:pic>
    </p:spTree>
    <p:extLst>
      <p:ext uri="{BB962C8B-B14F-4D97-AF65-F5344CB8AC3E}">
        <p14:creationId xmlns:p14="http://schemas.microsoft.com/office/powerpoint/2010/main" val="114917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352EC3-9CBE-4720-AAAE-8AE4E1E57DC9}"/>
              </a:ext>
            </a:extLst>
          </p:cNvPr>
          <p:cNvSpPr>
            <a:spLocks noGrp="1"/>
          </p:cNvSpPr>
          <p:nvPr>
            <p:ph type="title"/>
          </p:nvPr>
        </p:nvSpPr>
        <p:spPr>
          <a:xfrm>
            <a:off x="1224794" y="411063"/>
            <a:ext cx="10486238" cy="872454"/>
          </a:xfrm>
        </p:spPr>
        <p:txBody>
          <a:bodyPr anchor="t"/>
          <a:lstStyle/>
          <a:p>
            <a:pPr algn="ctr"/>
            <a:r>
              <a:rPr lang="hu-HU" b="1" dirty="0">
                <a:latin typeface="Calibri" panose="020F0502020204030204" pitchFamily="34" charset="0"/>
                <a:cs typeface="Calibri" panose="020F0502020204030204" pitchFamily="34" charset="0"/>
              </a:rPr>
              <a:t>Projektkontrollal szembeni elvárások</a:t>
            </a:r>
            <a:endParaRPr lang="hu-HU"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02307133-F4AE-4436-8A8F-2415EEC15FA3}"/>
              </a:ext>
            </a:extLst>
          </p:cNvPr>
          <p:cNvSpPr>
            <a:spLocks noGrp="1"/>
          </p:cNvSpPr>
          <p:nvPr>
            <p:ph type="body" idx="1"/>
          </p:nvPr>
        </p:nvSpPr>
        <p:spPr>
          <a:xfrm>
            <a:off x="1954635" y="1283517"/>
            <a:ext cx="9756397" cy="5163421"/>
          </a:xfrm>
        </p:spPr>
        <p:txBody>
          <a:bodyPr/>
          <a:lstStyle/>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Jelezze a tervtől való várható eltéréseket, illetve a tervezett és a valóságos helyzet közötti eltérést (</a:t>
            </a:r>
            <a:r>
              <a:rPr lang="hu-HU" b="1" u="sng" dirty="0">
                <a:solidFill>
                  <a:schemeClr val="accent2">
                    <a:lumMod val="75000"/>
                  </a:schemeClr>
                </a:solidFill>
                <a:latin typeface="Calibri" panose="020F0502020204030204" pitchFamily="34" charset="0"/>
                <a:cs typeface="Calibri" panose="020F0502020204030204" pitchFamily="34" charset="0"/>
              </a:rPr>
              <a:t>gyors</a:t>
            </a:r>
            <a:r>
              <a:rPr lang="hu-HU" b="1" dirty="0">
                <a:solidFill>
                  <a:schemeClr val="accent2">
                    <a:lumMod val="75000"/>
                  </a:schemeClr>
                </a:solidFill>
                <a:latin typeface="Calibri" panose="020F0502020204030204" pitchFamily="34" charset="0"/>
                <a:cs typeface="Calibri" panose="020F0502020204030204" pitchFamily="34" charset="0"/>
              </a:rPr>
              <a:t>, de ugyanakkor </a:t>
            </a:r>
            <a:r>
              <a:rPr lang="hu-HU" b="1" u="sng" dirty="0">
                <a:solidFill>
                  <a:schemeClr val="accent2">
                    <a:lumMod val="75000"/>
                  </a:schemeClr>
                </a:solidFill>
                <a:latin typeface="Calibri" panose="020F0502020204030204" pitchFamily="34" charset="0"/>
                <a:cs typeface="Calibri" panose="020F0502020204030204" pitchFamily="34" charset="0"/>
              </a:rPr>
              <a:t>pontos</a:t>
            </a:r>
            <a:r>
              <a:rPr lang="hu-HU" b="1" dirty="0">
                <a:solidFill>
                  <a:schemeClr val="accent2">
                    <a:lumMod val="75000"/>
                  </a:schemeClr>
                </a:solidFill>
                <a:latin typeface="Calibri" panose="020F0502020204030204" pitchFamily="34" charset="0"/>
                <a:cs typeface="Calibri" panose="020F0502020204030204" pitchFamily="34" charset="0"/>
              </a:rPr>
              <a:t> információk),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Legyen összehangolt az azt működtető és felhasználó szervezettel (</a:t>
            </a:r>
            <a:r>
              <a:rPr lang="hu-HU" b="1" u="sng" dirty="0">
                <a:solidFill>
                  <a:schemeClr val="accent2">
                    <a:lumMod val="75000"/>
                  </a:schemeClr>
                </a:solidFill>
                <a:latin typeface="Calibri" panose="020F0502020204030204" pitchFamily="34" charset="0"/>
                <a:cs typeface="Calibri" panose="020F0502020204030204" pitchFamily="34" charset="0"/>
              </a:rPr>
              <a:t>rugalmasság</a:t>
            </a:r>
            <a:r>
              <a:rPr lang="hu-HU" b="1" dirty="0">
                <a:solidFill>
                  <a:schemeClr val="accent2">
                    <a:lumMod val="75000"/>
                  </a:schemeClr>
                </a:solidFill>
                <a:latin typeface="Calibri" panose="020F0502020204030204" pitchFamily="34" charset="0"/>
                <a:cs typeface="Calibri" panose="020F0502020204030204" pitchFamily="34" charset="0"/>
              </a:rPr>
              <a:t>),</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Az elemzési eredmények megjelenési formája legyen könnyen értelmezhető és áttekinthető,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Nem lehet elsődleges célja a személyi felelősségre vonás</a:t>
            </a:r>
          </a:p>
        </p:txBody>
      </p:sp>
    </p:spTree>
    <p:extLst>
      <p:ext uri="{BB962C8B-B14F-4D97-AF65-F5344CB8AC3E}">
        <p14:creationId xmlns:p14="http://schemas.microsoft.com/office/powerpoint/2010/main" val="37503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55B4AE2-9726-4D2B-92A9-C61428EB9278}"/>
              </a:ext>
            </a:extLst>
          </p:cNvPr>
          <p:cNvSpPr>
            <a:spLocks noGrp="1"/>
          </p:cNvSpPr>
          <p:nvPr>
            <p:ph type="title"/>
          </p:nvPr>
        </p:nvSpPr>
        <p:spPr>
          <a:xfrm>
            <a:off x="1728132" y="624109"/>
            <a:ext cx="9776479" cy="5801857"/>
          </a:xfrm>
        </p:spPr>
        <p:txBody>
          <a:bodyPr/>
          <a:lstStyle/>
          <a:p>
            <a:endParaRPr lang="hu-HU" dirty="0"/>
          </a:p>
        </p:txBody>
      </p:sp>
      <p:pic>
        <p:nvPicPr>
          <p:cNvPr id="4" name="Kép 3">
            <a:extLst>
              <a:ext uri="{FF2B5EF4-FFF2-40B4-BE49-F238E27FC236}">
                <a16:creationId xmlns:a16="http://schemas.microsoft.com/office/drawing/2014/main" id="{199F5B3B-672A-4949-8CCD-98E1601E8BD4}"/>
              </a:ext>
            </a:extLst>
          </p:cNvPr>
          <p:cNvPicPr>
            <a:picLocks noChangeAspect="1"/>
          </p:cNvPicPr>
          <p:nvPr/>
        </p:nvPicPr>
        <p:blipFill>
          <a:blip r:embed="rId2"/>
          <a:stretch>
            <a:fillRect/>
          </a:stretch>
        </p:blipFill>
        <p:spPr>
          <a:xfrm>
            <a:off x="1728132" y="1234005"/>
            <a:ext cx="9766146" cy="4931903"/>
          </a:xfrm>
          <a:prstGeom prst="rect">
            <a:avLst/>
          </a:prstGeom>
        </p:spPr>
      </p:pic>
    </p:spTree>
    <p:extLst>
      <p:ext uri="{BB962C8B-B14F-4D97-AF65-F5344CB8AC3E}">
        <p14:creationId xmlns:p14="http://schemas.microsoft.com/office/powerpoint/2010/main" val="228154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E6089F-CECE-47DB-BC07-4DA2A533C485}"/>
              </a:ext>
            </a:extLst>
          </p:cNvPr>
          <p:cNvSpPr>
            <a:spLocks noGrp="1"/>
          </p:cNvSpPr>
          <p:nvPr>
            <p:ph type="title"/>
          </p:nvPr>
        </p:nvSpPr>
        <p:spPr>
          <a:xfrm>
            <a:off x="1241572" y="444617"/>
            <a:ext cx="10263040" cy="998289"/>
          </a:xfrm>
        </p:spPr>
        <p:txBody>
          <a:bodyPr anchor="t">
            <a:normAutofit/>
          </a:bodyPr>
          <a:lstStyle/>
          <a:p>
            <a:pPr algn="ctr"/>
            <a:r>
              <a:rPr lang="hu-HU" sz="3200" b="1" dirty="0">
                <a:latin typeface="Calibri" panose="020F0502020204030204" pitchFamily="34" charset="0"/>
                <a:cs typeface="Calibri" panose="020F0502020204030204" pitchFamily="34" charset="0"/>
              </a:rPr>
              <a:t>Projekt monitoring és kontroll</a:t>
            </a:r>
          </a:p>
        </p:txBody>
      </p:sp>
      <p:sp>
        <p:nvSpPr>
          <p:cNvPr id="3" name="Szöveg helye 2">
            <a:extLst>
              <a:ext uri="{FF2B5EF4-FFF2-40B4-BE49-F238E27FC236}">
                <a16:creationId xmlns:a16="http://schemas.microsoft.com/office/drawing/2014/main" id="{580E35A0-9428-421A-AD5E-9B385B0BF375}"/>
              </a:ext>
            </a:extLst>
          </p:cNvPr>
          <p:cNvSpPr>
            <a:spLocks noGrp="1"/>
          </p:cNvSpPr>
          <p:nvPr>
            <p:ph type="body" idx="1"/>
          </p:nvPr>
        </p:nvSpPr>
        <p:spPr>
          <a:xfrm>
            <a:off x="1853968" y="1073792"/>
            <a:ext cx="9650644" cy="5528344"/>
          </a:xfrm>
        </p:spPr>
        <p:txBody>
          <a:bodyPr/>
          <a:lstStyle/>
          <a:p>
            <a:endParaRPr lang="hu-HU" dirty="0"/>
          </a:p>
          <a:p>
            <a:pPr algn="just"/>
            <a:r>
              <a:rPr lang="hu-HU" b="1" dirty="0">
                <a:solidFill>
                  <a:schemeClr val="accent2">
                    <a:lumMod val="75000"/>
                  </a:schemeClr>
                </a:solidFill>
              </a:rPr>
              <a:t>Egy projekt dokumentált terve a monitoring események, kommunikációs állapotok és a módosító lépések alapja. </a:t>
            </a:r>
          </a:p>
          <a:p>
            <a:pPr algn="just"/>
            <a:r>
              <a:rPr lang="hu-HU" b="1" dirty="0">
                <a:solidFill>
                  <a:schemeClr val="accent2">
                    <a:lumMod val="75000"/>
                  </a:schemeClr>
                </a:solidFill>
              </a:rPr>
              <a:t>A folyamatot elsősorban az aktuális munka termék és feladat attribútumok összehasonlítása, erőfeszítés, költség határozza meg és a terv ütemezése (előre definiált mérföldkövekkel vagy a projekt ütemezésben lévő vezérlési szintekkel). </a:t>
            </a:r>
          </a:p>
          <a:p>
            <a:pPr algn="just"/>
            <a:r>
              <a:rPr lang="hu-HU" b="1" dirty="0">
                <a:solidFill>
                  <a:schemeClr val="accent2">
                    <a:lumMod val="75000"/>
                  </a:schemeClr>
                </a:solidFill>
              </a:rPr>
              <a:t>A folyamat megfelelő átláthatósága lehetővé teszi, hogy időnként javító lépéseket lehessen tenni ha a megvalósítás lényegesen eltér a projekt tervétől. </a:t>
            </a:r>
          </a:p>
          <a:p>
            <a:pPr algn="just"/>
            <a:r>
              <a:rPr lang="hu-HU" b="1" dirty="0">
                <a:solidFill>
                  <a:schemeClr val="accent2">
                    <a:lumMod val="75000"/>
                  </a:schemeClr>
                </a:solidFill>
              </a:rPr>
              <a:t>Az eltérés lényeges, ha olyan megoldatlan dolog maradt, amely meggátolja a projektet a cél elérésében. </a:t>
            </a:r>
          </a:p>
          <a:p>
            <a:pPr algn="just"/>
            <a:r>
              <a:rPr lang="hu-HU" b="1" dirty="0">
                <a:solidFill>
                  <a:schemeClr val="accent2">
                    <a:lumMod val="75000"/>
                  </a:schemeClr>
                </a:solidFill>
              </a:rPr>
              <a:t>Ezek az módosító események megkövetelhetnek </a:t>
            </a:r>
            <a:r>
              <a:rPr lang="hu-HU" b="1" dirty="0" err="1">
                <a:solidFill>
                  <a:schemeClr val="accent2">
                    <a:lumMod val="75000"/>
                  </a:schemeClr>
                </a:solidFill>
              </a:rPr>
              <a:t>újratervezést</a:t>
            </a:r>
            <a:r>
              <a:rPr lang="hu-HU" b="1" dirty="0">
                <a:solidFill>
                  <a:schemeClr val="accent2">
                    <a:lumMod val="75000"/>
                  </a:schemeClr>
                </a:solidFill>
              </a:rPr>
              <a:t>, amely tartalmazhatja az eredeti terv javítását, létrehozhat új egyezségeket, vagy tartalmazhat további mérsékelt lépéseket az aktuális tervben.</a:t>
            </a:r>
          </a:p>
        </p:txBody>
      </p:sp>
    </p:spTree>
    <p:extLst>
      <p:ext uri="{BB962C8B-B14F-4D97-AF65-F5344CB8AC3E}">
        <p14:creationId xmlns:p14="http://schemas.microsoft.com/office/powerpoint/2010/main" val="73782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44262B1-9EAD-49BA-B0EE-DADCEF233E0E}"/>
              </a:ext>
            </a:extLst>
          </p:cNvPr>
          <p:cNvSpPr>
            <a:spLocks noGrp="1"/>
          </p:cNvSpPr>
          <p:nvPr>
            <p:ph type="title"/>
          </p:nvPr>
        </p:nvSpPr>
        <p:spPr>
          <a:xfrm>
            <a:off x="2589212" y="276838"/>
            <a:ext cx="8915399" cy="860400"/>
          </a:xfrm>
        </p:spPr>
        <p:txBody>
          <a:bodyPr/>
          <a:lstStyle/>
          <a:p>
            <a:endParaRPr lang="hu-HU" dirty="0"/>
          </a:p>
        </p:txBody>
      </p:sp>
      <p:sp>
        <p:nvSpPr>
          <p:cNvPr id="3" name="Szöveg helye 2">
            <a:extLst>
              <a:ext uri="{FF2B5EF4-FFF2-40B4-BE49-F238E27FC236}">
                <a16:creationId xmlns:a16="http://schemas.microsoft.com/office/drawing/2014/main" id="{423B3D2C-180B-4FA8-8D65-CA45CBD8E8D6}"/>
              </a:ext>
            </a:extLst>
          </p:cNvPr>
          <p:cNvSpPr>
            <a:spLocks noGrp="1"/>
          </p:cNvSpPr>
          <p:nvPr>
            <p:ph type="body" idx="1"/>
          </p:nvPr>
        </p:nvSpPr>
        <p:spPr>
          <a:xfrm>
            <a:off x="1904302" y="1459684"/>
            <a:ext cx="9600310" cy="5025006"/>
          </a:xfrm>
        </p:spPr>
        <p:txBody>
          <a:bodyPr/>
          <a:lstStyle/>
          <a:p>
            <a:endParaRPr lang="hu-HU" dirty="0"/>
          </a:p>
        </p:txBody>
      </p:sp>
      <p:pic>
        <p:nvPicPr>
          <p:cNvPr id="5" name="Kép 4">
            <a:extLst>
              <a:ext uri="{FF2B5EF4-FFF2-40B4-BE49-F238E27FC236}">
                <a16:creationId xmlns:a16="http://schemas.microsoft.com/office/drawing/2014/main" id="{84CC876E-A6D9-497D-A619-B23CE6EE4DB7}"/>
              </a:ext>
            </a:extLst>
          </p:cNvPr>
          <p:cNvPicPr>
            <a:picLocks noChangeAspect="1"/>
          </p:cNvPicPr>
          <p:nvPr/>
        </p:nvPicPr>
        <p:blipFill>
          <a:blip r:embed="rId2"/>
          <a:stretch>
            <a:fillRect/>
          </a:stretch>
        </p:blipFill>
        <p:spPr>
          <a:xfrm>
            <a:off x="2960250" y="780176"/>
            <a:ext cx="8411788" cy="5621878"/>
          </a:xfrm>
          <a:prstGeom prst="rect">
            <a:avLst/>
          </a:prstGeom>
        </p:spPr>
      </p:pic>
    </p:spTree>
    <p:extLst>
      <p:ext uri="{BB962C8B-B14F-4D97-AF65-F5344CB8AC3E}">
        <p14:creationId xmlns:p14="http://schemas.microsoft.com/office/powerpoint/2010/main" val="348703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1F3848-BEFA-4679-92FC-FAE158702CF9}"/>
              </a:ext>
            </a:extLst>
          </p:cNvPr>
          <p:cNvSpPr>
            <a:spLocks noGrp="1"/>
          </p:cNvSpPr>
          <p:nvPr>
            <p:ph type="title"/>
          </p:nvPr>
        </p:nvSpPr>
        <p:spPr>
          <a:xfrm>
            <a:off x="1107347" y="352338"/>
            <a:ext cx="10679185" cy="604007"/>
          </a:xfrm>
        </p:spPr>
        <p:txBody>
          <a:bodyPr anchor="t">
            <a:normAutofit fontScale="90000"/>
          </a:bodyPr>
          <a:lstStyle/>
          <a:p>
            <a:pPr algn="ctr"/>
            <a:r>
              <a:rPr lang="hu-HU" b="1" dirty="0">
                <a:latin typeface="Calibri" panose="020F0502020204030204" pitchFamily="34" charset="0"/>
                <a:cs typeface="Calibri" panose="020F0502020204030204" pitchFamily="34" charset="0"/>
              </a:rPr>
              <a:t>Mérföldkövek áttekintése 1. (a projekt során)</a:t>
            </a:r>
          </a:p>
        </p:txBody>
      </p:sp>
      <p:sp>
        <p:nvSpPr>
          <p:cNvPr id="3" name="Szöveg helye 2">
            <a:extLst>
              <a:ext uri="{FF2B5EF4-FFF2-40B4-BE49-F238E27FC236}">
                <a16:creationId xmlns:a16="http://schemas.microsoft.com/office/drawing/2014/main" id="{F2B15112-A6FF-438C-A854-E38BD6C6EA45}"/>
              </a:ext>
            </a:extLst>
          </p:cNvPr>
          <p:cNvSpPr>
            <a:spLocks noGrp="1"/>
          </p:cNvSpPr>
          <p:nvPr>
            <p:ph type="body" idx="1"/>
          </p:nvPr>
        </p:nvSpPr>
        <p:spPr>
          <a:xfrm>
            <a:off x="1686187" y="1065402"/>
            <a:ext cx="10100345" cy="5528345"/>
          </a:xfrm>
        </p:spPr>
        <p:txBody>
          <a:bodyPr>
            <a:normAutofit lnSpcReduction="10000"/>
          </a:bodyPr>
          <a:lstStyle/>
          <a:p>
            <a:r>
              <a:rPr lang="hu-HU" dirty="0">
                <a:solidFill>
                  <a:schemeClr val="accent2">
                    <a:lumMod val="75000"/>
                  </a:schemeClr>
                </a:solidFill>
              </a:rPr>
              <a:t>A mérföldkövek időben előre tervezett események vagy pontok amelyek révén teljes állapot áttekintést nyújt, amely arra vezet, hogy megértsük mennyire jól találkoztak az érdekeltek követelményei. (Ha a projekt fejlesztői mérföldköveket tartalmaz, akkor áttekintésre kerül sor, hogy megbizonyosodjunk róla, hogy a feltételezések és a kapcsolódó követelmények teljesülnek-e a mérföldkőben.) </a:t>
            </a:r>
          </a:p>
          <a:p>
            <a:r>
              <a:rPr lang="hu-HU" dirty="0">
                <a:solidFill>
                  <a:schemeClr val="accent2">
                    <a:lumMod val="75000"/>
                  </a:schemeClr>
                </a:solidFill>
              </a:rPr>
              <a:t>Mérföldkövekkel kapcsolatba hozható a teljes projekt, vagy egy adott szolgáltatás típus vagy példány. </a:t>
            </a:r>
          </a:p>
          <a:p>
            <a:r>
              <a:rPr lang="hu-HU" dirty="0">
                <a:solidFill>
                  <a:schemeClr val="accent2">
                    <a:lumMod val="75000"/>
                  </a:schemeClr>
                </a:solidFill>
              </a:rPr>
              <a:t>Mérföldkövek lehetnek esemény vagy naptár alapúak. </a:t>
            </a:r>
          </a:p>
          <a:p>
            <a:r>
              <a:rPr lang="hu-HU" dirty="0">
                <a:solidFill>
                  <a:schemeClr val="accent2">
                    <a:lumMod val="75000"/>
                  </a:schemeClr>
                </a:solidFill>
              </a:rPr>
              <a:t>A mérföldkövek </a:t>
            </a:r>
            <a:r>
              <a:rPr lang="hu-HU" dirty="0" err="1">
                <a:solidFill>
                  <a:schemeClr val="accent2">
                    <a:lumMod val="75000"/>
                  </a:schemeClr>
                </a:solidFill>
              </a:rPr>
              <a:t>áttekinését</a:t>
            </a:r>
            <a:r>
              <a:rPr lang="hu-HU" dirty="0">
                <a:solidFill>
                  <a:schemeClr val="accent2">
                    <a:lumMod val="75000"/>
                  </a:schemeClr>
                </a:solidFill>
              </a:rPr>
              <a:t> a </a:t>
            </a:r>
            <a:r>
              <a:rPr lang="hu-HU" dirty="0" err="1">
                <a:solidFill>
                  <a:schemeClr val="accent2">
                    <a:lumMod val="75000"/>
                  </a:schemeClr>
                </a:solidFill>
              </a:rPr>
              <a:t>projet</a:t>
            </a:r>
            <a:r>
              <a:rPr lang="hu-HU" dirty="0">
                <a:solidFill>
                  <a:schemeClr val="accent2">
                    <a:lumMod val="75000"/>
                  </a:schemeClr>
                </a:solidFill>
              </a:rPr>
              <a:t> tervezése alatt megtervezik és általában formális értékelés. </a:t>
            </a:r>
          </a:p>
          <a:p>
            <a:r>
              <a:rPr lang="hu-HU" dirty="0">
                <a:solidFill>
                  <a:schemeClr val="accent2">
                    <a:lumMod val="75000"/>
                  </a:schemeClr>
                </a:solidFill>
              </a:rPr>
              <a:t>A folyamat és mérföldkő áttekintéseket nem kell külön tartani. Egy értékelés megcímezheti mindkettőt. Például egy egyszerű előre megtervezett vizsgálat értékelheti az előre-lépéseket, eredményeket és a teljesítményt akár egy tervezett időperiódusra (vagy mérföldkőre) a terv elvárásaival szemben. </a:t>
            </a:r>
          </a:p>
          <a:p>
            <a:r>
              <a:rPr lang="hu-HU" dirty="0">
                <a:solidFill>
                  <a:schemeClr val="accent2">
                    <a:lumMod val="75000"/>
                  </a:schemeClr>
                </a:solidFill>
              </a:rPr>
              <a:t>A projekttől függően, a „projekt indítás” és a projekt lezárás szakaszosan fedhetik a mérföldkő értékelések.</a:t>
            </a:r>
          </a:p>
        </p:txBody>
      </p:sp>
    </p:spTree>
    <p:extLst>
      <p:ext uri="{BB962C8B-B14F-4D97-AF65-F5344CB8AC3E}">
        <p14:creationId xmlns:p14="http://schemas.microsoft.com/office/powerpoint/2010/main" val="60862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AFC907-26AB-4F3E-96F3-FA6674913016}"/>
              </a:ext>
            </a:extLst>
          </p:cNvPr>
          <p:cNvSpPr>
            <a:spLocks noGrp="1"/>
          </p:cNvSpPr>
          <p:nvPr>
            <p:ph type="title"/>
          </p:nvPr>
        </p:nvSpPr>
        <p:spPr>
          <a:xfrm>
            <a:off x="1837915" y="699610"/>
            <a:ext cx="9814393" cy="5852191"/>
          </a:xfrm>
        </p:spPr>
        <p:txBody>
          <a:bodyPr/>
          <a:lstStyle/>
          <a:p>
            <a:r>
              <a:rPr lang="hu-HU" b="1" dirty="0"/>
              <a:t>Mérföldkövek áttekintése 2.</a:t>
            </a:r>
            <a:br>
              <a:rPr lang="hu-HU" b="1" dirty="0"/>
            </a:br>
            <a:endParaRPr lang="hu-HU" dirty="0"/>
          </a:p>
        </p:txBody>
      </p:sp>
      <p:pic>
        <p:nvPicPr>
          <p:cNvPr id="4" name="Kép 3">
            <a:extLst>
              <a:ext uri="{FF2B5EF4-FFF2-40B4-BE49-F238E27FC236}">
                <a16:creationId xmlns:a16="http://schemas.microsoft.com/office/drawing/2014/main" id="{D6AE20CB-40E4-4AB0-9D3C-F2B4FF0566B9}"/>
              </a:ext>
            </a:extLst>
          </p:cNvPr>
          <p:cNvPicPr>
            <a:picLocks noChangeAspect="1"/>
          </p:cNvPicPr>
          <p:nvPr/>
        </p:nvPicPr>
        <p:blipFill>
          <a:blip r:embed="rId2"/>
          <a:stretch>
            <a:fillRect/>
          </a:stretch>
        </p:blipFill>
        <p:spPr>
          <a:xfrm>
            <a:off x="3624044" y="1480007"/>
            <a:ext cx="7315419" cy="4883042"/>
          </a:xfrm>
          <a:prstGeom prst="rect">
            <a:avLst/>
          </a:prstGeom>
        </p:spPr>
      </p:pic>
    </p:spTree>
    <p:extLst>
      <p:ext uri="{BB962C8B-B14F-4D97-AF65-F5344CB8AC3E}">
        <p14:creationId xmlns:p14="http://schemas.microsoft.com/office/powerpoint/2010/main" val="164003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D91F4A-B39B-4F28-A555-6A8E7BC6905D}"/>
              </a:ext>
            </a:extLst>
          </p:cNvPr>
          <p:cNvSpPr>
            <a:spLocks noGrp="1"/>
          </p:cNvSpPr>
          <p:nvPr>
            <p:ph type="title"/>
          </p:nvPr>
        </p:nvSpPr>
        <p:spPr>
          <a:xfrm>
            <a:off x="746620" y="327172"/>
            <a:ext cx="10757991" cy="729842"/>
          </a:xfrm>
        </p:spPr>
        <p:txBody>
          <a:bodyPr anchor="t">
            <a:normAutofit/>
          </a:bodyPr>
          <a:lstStyle/>
          <a:p>
            <a:pPr algn="ctr"/>
            <a:r>
              <a:rPr lang="hu-HU" sz="3200" b="1" dirty="0">
                <a:latin typeface="Calibri" panose="020F0502020204030204" pitchFamily="34" charset="0"/>
                <a:cs typeface="Calibri" panose="020F0502020204030204" pitchFamily="34" charset="0"/>
              </a:rPr>
              <a:t>Korrekciós tevékenységek kezelése lezáráshoz</a:t>
            </a:r>
          </a:p>
        </p:txBody>
      </p:sp>
      <p:sp>
        <p:nvSpPr>
          <p:cNvPr id="3" name="Szöveg helye 2">
            <a:extLst>
              <a:ext uri="{FF2B5EF4-FFF2-40B4-BE49-F238E27FC236}">
                <a16:creationId xmlns:a16="http://schemas.microsoft.com/office/drawing/2014/main" id="{E6C00934-94BC-4191-B25C-0D87BA39C13D}"/>
              </a:ext>
            </a:extLst>
          </p:cNvPr>
          <p:cNvSpPr>
            <a:spLocks noGrp="1"/>
          </p:cNvSpPr>
          <p:nvPr>
            <p:ph type="body" idx="1"/>
          </p:nvPr>
        </p:nvSpPr>
        <p:spPr>
          <a:xfrm>
            <a:off x="1694576" y="1057014"/>
            <a:ext cx="10066789" cy="5473815"/>
          </a:xfrm>
        </p:spPr>
        <p:txBody>
          <a:bodyPr>
            <a:normAutofit lnSpcReduction="10000"/>
          </a:bodyPr>
          <a:lstStyle/>
          <a:p>
            <a:pPr marL="457200" indent="-457200">
              <a:buAutoNum type="arabicPeriod"/>
            </a:pPr>
            <a:r>
              <a:rPr lang="hu-HU" dirty="0">
                <a:solidFill>
                  <a:schemeClr val="accent2">
                    <a:lumMod val="75000"/>
                  </a:schemeClr>
                </a:solidFill>
                <a:latin typeface="Calibri" panose="020F0502020204030204" pitchFamily="34" charset="0"/>
                <a:cs typeface="Calibri" panose="020F0502020204030204" pitchFamily="34" charset="0"/>
              </a:rPr>
              <a:t>Eredmények elemzése </a:t>
            </a:r>
          </a:p>
          <a:p>
            <a:r>
              <a:rPr lang="hu-HU" dirty="0">
                <a:solidFill>
                  <a:schemeClr val="accent2">
                    <a:lumMod val="75000"/>
                  </a:schemeClr>
                </a:solidFill>
                <a:latin typeface="Calibri" panose="020F0502020204030204" pitchFamily="34" charset="0"/>
                <a:cs typeface="Calibri" panose="020F0502020204030204" pitchFamily="34" charset="0"/>
              </a:rPr>
              <a:t>Fázisok: </a:t>
            </a:r>
          </a:p>
          <a:p>
            <a:r>
              <a:rPr lang="hu-HU" dirty="0">
                <a:solidFill>
                  <a:schemeClr val="accent2">
                    <a:lumMod val="75000"/>
                  </a:schemeClr>
                </a:solidFill>
                <a:latin typeface="Calibri" panose="020F0502020204030204" pitchFamily="34" charset="0"/>
                <a:cs typeface="Calibri" panose="020F0502020204030204" pitchFamily="34" charset="0"/>
              </a:rPr>
              <a:t>Végeredmények gyűjtése vizsgálathoz. </a:t>
            </a:r>
          </a:p>
          <a:p>
            <a:r>
              <a:rPr lang="hu-HU" dirty="0">
                <a:solidFill>
                  <a:schemeClr val="accent2">
                    <a:lumMod val="75000"/>
                  </a:schemeClr>
                </a:solidFill>
                <a:latin typeface="Calibri" panose="020F0502020204030204" pitchFamily="34" charset="0"/>
                <a:cs typeface="Calibri" panose="020F0502020204030204" pitchFamily="34" charset="0"/>
              </a:rPr>
              <a:t>	- A kimeneteket az áttekintésekből és az egyéb folyamatok végrehajtásából 	gyűjthető 			ki. Példák: Az eredmények műszaki értékelés teljesítése, ellenőrzés és érvényesítés 			során kerül felfedezésre. </a:t>
            </a:r>
          </a:p>
          <a:p>
            <a:r>
              <a:rPr lang="hu-HU" dirty="0">
                <a:solidFill>
                  <a:schemeClr val="accent2">
                    <a:lumMod val="75000"/>
                  </a:schemeClr>
                </a:solidFill>
                <a:latin typeface="Calibri" panose="020F0502020204030204" pitchFamily="34" charset="0"/>
                <a:cs typeface="Calibri" panose="020F0502020204030204" pitchFamily="34" charset="0"/>
              </a:rPr>
              <a:t>	- Jelentős eltérések a projekt tervezés paramétereiben a projekt tervben 			becsültekétől </a:t>
            </a:r>
          </a:p>
          <a:p>
            <a:r>
              <a:rPr lang="hu-HU" dirty="0">
                <a:solidFill>
                  <a:schemeClr val="accent2">
                    <a:lumMod val="75000"/>
                  </a:schemeClr>
                </a:solidFill>
                <a:latin typeface="Calibri" panose="020F0502020204030204" pitchFamily="34" charset="0"/>
                <a:cs typeface="Calibri" panose="020F0502020204030204" pitchFamily="34" charset="0"/>
              </a:rPr>
              <a:t>	- Kötelezettség vállalások (külső és belső is), amelyek nem teljesültek </a:t>
            </a:r>
          </a:p>
          <a:p>
            <a:r>
              <a:rPr lang="hu-HU" dirty="0">
                <a:solidFill>
                  <a:schemeClr val="accent2">
                    <a:lumMod val="75000"/>
                  </a:schemeClr>
                </a:solidFill>
                <a:latin typeface="Calibri" panose="020F0502020204030204" pitchFamily="34" charset="0"/>
                <a:cs typeface="Calibri" panose="020F0502020204030204" pitchFamily="34" charset="0"/>
              </a:rPr>
              <a:t>	- Kockázati állapotok jelentős változásai. </a:t>
            </a:r>
          </a:p>
          <a:p>
            <a:r>
              <a:rPr lang="hu-HU" dirty="0">
                <a:solidFill>
                  <a:schemeClr val="accent2">
                    <a:lumMod val="75000"/>
                  </a:schemeClr>
                </a:solidFill>
                <a:latin typeface="Calibri" panose="020F0502020204030204" pitchFamily="34" charset="0"/>
                <a:cs typeface="Calibri" panose="020F0502020204030204" pitchFamily="34" charset="0"/>
              </a:rPr>
              <a:t>	- Adatokhoz való hozzáférés, gyűjtés, titkosítási és biztonsági kérdések </a:t>
            </a:r>
          </a:p>
          <a:p>
            <a:r>
              <a:rPr lang="hu-HU" dirty="0">
                <a:solidFill>
                  <a:schemeClr val="accent2">
                    <a:lumMod val="75000"/>
                  </a:schemeClr>
                </a:solidFill>
                <a:latin typeface="Calibri" panose="020F0502020204030204" pitchFamily="34" charset="0"/>
                <a:cs typeface="Calibri" panose="020F0502020204030204" pitchFamily="34" charset="0"/>
              </a:rPr>
              <a:t>	- Az érdekelt felek képviselete vagy részvételével kapcsolatok kérdések </a:t>
            </a:r>
          </a:p>
          <a:p>
            <a:r>
              <a:rPr lang="hu-HU" dirty="0">
                <a:solidFill>
                  <a:schemeClr val="accent2">
                    <a:lumMod val="75000"/>
                  </a:schemeClr>
                </a:solidFill>
                <a:latin typeface="Calibri" panose="020F0502020204030204" pitchFamily="34" charset="0"/>
                <a:cs typeface="Calibri" panose="020F0502020204030204" pitchFamily="34" charset="0"/>
              </a:rPr>
              <a:t>	- Átmeneti termék, eszköz vagy környezeti feltételezések (vagy más ügyfél vagy szállító 			kötelezettségvállalásai) amelyeket nem sikerült elérni </a:t>
            </a:r>
          </a:p>
        </p:txBody>
      </p:sp>
    </p:spTree>
    <p:extLst>
      <p:ext uri="{BB962C8B-B14F-4D97-AF65-F5344CB8AC3E}">
        <p14:creationId xmlns:p14="http://schemas.microsoft.com/office/powerpoint/2010/main" val="144824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918FBD-989B-4100-B59A-755AFFDB580D}"/>
              </a:ext>
            </a:extLst>
          </p:cNvPr>
          <p:cNvSpPr>
            <a:spLocks noGrp="1"/>
          </p:cNvSpPr>
          <p:nvPr>
            <p:ph type="title"/>
          </p:nvPr>
        </p:nvSpPr>
        <p:spPr>
          <a:xfrm>
            <a:off x="1258349" y="624110"/>
            <a:ext cx="10695963" cy="5944470"/>
          </a:xfrm>
        </p:spPr>
        <p:txBody>
          <a:bodyPr>
            <a:normAutofit/>
          </a:bodyPr>
          <a:lstStyle/>
          <a:p>
            <a:r>
              <a:rPr lang="hu-HU" sz="2400" b="1" dirty="0">
                <a:latin typeface="Calibri" panose="020F0502020204030204" pitchFamily="34" charset="0"/>
                <a:cs typeface="Calibri" panose="020F0502020204030204" pitchFamily="34" charset="0"/>
              </a:rPr>
              <a:t>Helyreállító intézkedések</a:t>
            </a:r>
            <a:br>
              <a:rPr lang="hu-HU" sz="2400" dirty="0">
                <a:latin typeface="Calibri" panose="020F0502020204030204" pitchFamily="34" charset="0"/>
                <a:cs typeface="Calibri" panose="020F0502020204030204" pitchFamily="34" charset="0"/>
              </a:rPr>
            </a:b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Eredmények elemzése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Eredmények elemzése a szükséges korrekciós intézkedések meghatározásához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Előfordulhat a meg nem oldott kérdésekhez korrigáló intézkedésekre van szükség, hogy a projekt céljai megvalósuljanak.</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A feltárt problémák kezeléséhez szükséges megfelelő intézkedések meghatározása és dokumentálása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Példák lehetséges intézkedésekre: Munka nyilatkozatának módosítása Követelmények módosítása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Becslések és tervek felülvizsgálata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Kötelezettségvállalások újratárgyalása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Erőforrások hozzáadása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Folyamatok változása </a:t>
            </a:r>
            <a:br>
              <a:rPr lang="hu-HU" sz="2400" dirty="0">
                <a:latin typeface="Calibri" panose="020F0502020204030204" pitchFamily="34" charset="0"/>
                <a:cs typeface="Calibri" panose="020F0502020204030204" pitchFamily="34" charset="0"/>
              </a:rPr>
            </a:br>
            <a:r>
              <a:rPr lang="hu-HU" sz="2400" dirty="0">
                <a:latin typeface="Calibri" panose="020F0502020204030204" pitchFamily="34" charset="0"/>
                <a:cs typeface="Calibri" panose="020F0502020204030204" pitchFamily="34" charset="0"/>
              </a:rPr>
              <a:t>Projekttel kapcsolatos kockázatok felülvizsgálata</a:t>
            </a:r>
          </a:p>
        </p:txBody>
      </p:sp>
    </p:spTree>
    <p:extLst>
      <p:ext uri="{BB962C8B-B14F-4D97-AF65-F5344CB8AC3E}">
        <p14:creationId xmlns:p14="http://schemas.microsoft.com/office/powerpoint/2010/main" val="38583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743E39E-32FB-4329-ABFD-F144ABC61349}"/>
              </a:ext>
            </a:extLst>
          </p:cNvPr>
          <p:cNvSpPr>
            <a:spLocks noGrp="1"/>
          </p:cNvSpPr>
          <p:nvPr>
            <p:ph type="title"/>
          </p:nvPr>
        </p:nvSpPr>
        <p:spPr>
          <a:xfrm>
            <a:off x="1772240" y="234893"/>
            <a:ext cx="9732372" cy="914400"/>
          </a:xfrm>
        </p:spPr>
        <p:txBody>
          <a:bodyPr anchor="t">
            <a:normAutofit fontScale="90000"/>
          </a:bodyPr>
          <a:lstStyle/>
          <a:p>
            <a:r>
              <a:rPr lang="hu-HU" sz="4800" b="1" dirty="0">
                <a:latin typeface="Calibri" panose="020F0502020204030204" pitchFamily="34" charset="0"/>
                <a:cs typeface="Calibri" panose="020F0502020204030204" pitchFamily="34" charset="0"/>
              </a:rPr>
              <a:t>3</a:t>
            </a:r>
            <a:r>
              <a:rPr lang="hu-HU" sz="4800" b="1" dirty="0">
                <a:solidFill>
                  <a:schemeClr val="accent2">
                    <a:lumMod val="75000"/>
                  </a:schemeClr>
                </a:solidFill>
                <a:latin typeface="Calibri" panose="020F0502020204030204" pitchFamily="34" charset="0"/>
                <a:cs typeface="Calibri" panose="020F0502020204030204" pitchFamily="34" charset="0"/>
              </a:rPr>
              <a:t>. WORKSHOP</a:t>
            </a:r>
            <a:br>
              <a:rPr lang="hu-HU" sz="2400" b="1" dirty="0">
                <a:solidFill>
                  <a:schemeClr val="accent2">
                    <a:lumMod val="75000"/>
                  </a:schemeClr>
                </a:solidFill>
                <a:latin typeface="Calibri" panose="020F0502020204030204" pitchFamily="34" charset="0"/>
                <a:cs typeface="Calibri" panose="020F0502020204030204" pitchFamily="34" charset="0"/>
              </a:rPr>
            </a:br>
            <a:endParaRPr lang="hu-HU" sz="2400" dirty="0"/>
          </a:p>
        </p:txBody>
      </p:sp>
      <p:sp>
        <p:nvSpPr>
          <p:cNvPr id="3" name="Szöveg helye 2">
            <a:extLst>
              <a:ext uri="{FF2B5EF4-FFF2-40B4-BE49-F238E27FC236}">
                <a16:creationId xmlns:a16="http://schemas.microsoft.com/office/drawing/2014/main" id="{24EECD38-FD0F-4444-92EA-52FCABC16A99}"/>
              </a:ext>
            </a:extLst>
          </p:cNvPr>
          <p:cNvSpPr>
            <a:spLocks noGrp="1"/>
          </p:cNvSpPr>
          <p:nvPr>
            <p:ph type="body" idx="1"/>
          </p:nvPr>
        </p:nvSpPr>
        <p:spPr>
          <a:xfrm>
            <a:off x="1772240" y="1384184"/>
            <a:ext cx="9732372" cy="4947630"/>
          </a:xfrm>
        </p:spPr>
        <p:txBody>
          <a:bodyPr>
            <a:normAutofit/>
          </a:bodyPr>
          <a:lstStyle/>
          <a:p>
            <a:pPr algn="ctr"/>
            <a:r>
              <a:rPr lang="hu-HU" sz="3200" b="1" dirty="0">
                <a:solidFill>
                  <a:schemeClr val="accent2">
                    <a:lumMod val="75000"/>
                  </a:schemeClr>
                </a:solidFill>
                <a:latin typeface="Calibri" panose="020F0502020204030204" pitchFamily="34" charset="0"/>
                <a:cs typeface="Calibri" panose="020F0502020204030204" pitchFamily="34" charset="0"/>
              </a:rPr>
              <a:t>PROJEKT KONTROLLING ÉS MONITORING FOLYAMATOK</a:t>
            </a:r>
          </a:p>
          <a:p>
            <a:pPr algn="ctr"/>
            <a:endParaRPr lang="hu-HU" sz="3200" b="1" dirty="0">
              <a:solidFill>
                <a:schemeClr val="accent2">
                  <a:lumMod val="75000"/>
                </a:schemeClr>
              </a:solidFill>
              <a:latin typeface="Calibri" panose="020F0502020204030204" pitchFamily="34" charset="0"/>
              <a:cs typeface="Calibri" panose="020F0502020204030204" pitchFamily="34" charset="0"/>
            </a:endParaRPr>
          </a:p>
          <a:p>
            <a:pPr algn="ctr"/>
            <a:endParaRPr lang="hu-HU" sz="3200" b="1" dirty="0">
              <a:solidFill>
                <a:schemeClr val="accent2">
                  <a:lumMod val="75000"/>
                </a:schemeClr>
              </a:solidFill>
              <a:latin typeface="Calibri" panose="020F0502020204030204" pitchFamily="34" charset="0"/>
              <a:cs typeface="Calibri" panose="020F0502020204030204" pitchFamily="34" charset="0"/>
            </a:endParaRPr>
          </a:p>
          <a:p>
            <a:pPr algn="ctr"/>
            <a:endParaRPr lang="hu-HU" sz="3200" b="1" dirty="0">
              <a:solidFill>
                <a:schemeClr val="accent2">
                  <a:lumMod val="75000"/>
                </a:schemeClr>
              </a:solidFill>
              <a:latin typeface="Calibri" panose="020F0502020204030204" pitchFamily="34" charset="0"/>
              <a:cs typeface="Calibri" panose="020F0502020204030204" pitchFamily="34" charset="0"/>
            </a:endParaRPr>
          </a:p>
        </p:txBody>
      </p:sp>
      <p:pic>
        <p:nvPicPr>
          <p:cNvPr id="6" name="Kép 5">
            <a:extLst>
              <a:ext uri="{FF2B5EF4-FFF2-40B4-BE49-F238E27FC236}">
                <a16:creationId xmlns:a16="http://schemas.microsoft.com/office/drawing/2014/main" id="{BE2072B3-410C-4A16-A8C2-982661D32717}"/>
              </a:ext>
            </a:extLst>
          </p:cNvPr>
          <p:cNvPicPr>
            <a:picLocks noChangeAspect="1"/>
          </p:cNvPicPr>
          <p:nvPr/>
        </p:nvPicPr>
        <p:blipFill>
          <a:blip r:embed="rId2"/>
          <a:stretch>
            <a:fillRect/>
          </a:stretch>
        </p:blipFill>
        <p:spPr>
          <a:xfrm>
            <a:off x="2430907" y="2338649"/>
            <a:ext cx="3804604" cy="2992554"/>
          </a:xfrm>
          <a:prstGeom prst="rect">
            <a:avLst/>
          </a:prstGeom>
        </p:spPr>
      </p:pic>
      <p:pic>
        <p:nvPicPr>
          <p:cNvPr id="8" name="Kép 7">
            <a:extLst>
              <a:ext uri="{FF2B5EF4-FFF2-40B4-BE49-F238E27FC236}">
                <a16:creationId xmlns:a16="http://schemas.microsoft.com/office/drawing/2014/main" id="{EAEC2C6F-4308-4B79-A8B0-CE767020311C}"/>
              </a:ext>
            </a:extLst>
          </p:cNvPr>
          <p:cNvPicPr>
            <a:picLocks noChangeAspect="1"/>
          </p:cNvPicPr>
          <p:nvPr/>
        </p:nvPicPr>
        <p:blipFill>
          <a:blip r:embed="rId3"/>
          <a:stretch>
            <a:fillRect/>
          </a:stretch>
        </p:blipFill>
        <p:spPr>
          <a:xfrm>
            <a:off x="6553200" y="2047355"/>
            <a:ext cx="2856307" cy="4284460"/>
          </a:xfrm>
          <a:prstGeom prst="rect">
            <a:avLst/>
          </a:prstGeom>
        </p:spPr>
      </p:pic>
    </p:spTree>
    <p:extLst>
      <p:ext uri="{BB962C8B-B14F-4D97-AF65-F5344CB8AC3E}">
        <p14:creationId xmlns:p14="http://schemas.microsoft.com/office/powerpoint/2010/main" val="350376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CCA053-0C0F-419E-8B7C-612C489E0068}"/>
              </a:ext>
            </a:extLst>
          </p:cNvPr>
          <p:cNvSpPr>
            <a:spLocks noGrp="1"/>
          </p:cNvSpPr>
          <p:nvPr>
            <p:ph type="title"/>
          </p:nvPr>
        </p:nvSpPr>
        <p:spPr>
          <a:xfrm>
            <a:off x="989902" y="251670"/>
            <a:ext cx="10514710" cy="906011"/>
          </a:xfrm>
        </p:spPr>
        <p:txBody>
          <a:bodyPr anchor="t">
            <a:normAutofit/>
          </a:bodyPr>
          <a:lstStyle/>
          <a:p>
            <a:pPr algn="ctr"/>
            <a:r>
              <a:rPr lang="hu-HU" sz="3200" b="1" dirty="0">
                <a:latin typeface="Calibri" panose="020F0502020204030204" pitchFamily="34" charset="0"/>
                <a:cs typeface="Calibri" panose="020F0502020204030204" pitchFamily="34" charset="0"/>
              </a:rPr>
              <a:t>Helyreállító intézkedések</a:t>
            </a:r>
            <a:endParaRPr lang="hu-HU" sz="3200"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4901C737-653B-4A49-93A4-15AC17B66832}"/>
              </a:ext>
            </a:extLst>
          </p:cNvPr>
          <p:cNvSpPr>
            <a:spLocks noGrp="1"/>
          </p:cNvSpPr>
          <p:nvPr>
            <p:ph type="body" idx="1"/>
          </p:nvPr>
        </p:nvSpPr>
        <p:spPr>
          <a:xfrm>
            <a:off x="1627464" y="1493240"/>
            <a:ext cx="9877147" cy="5113090"/>
          </a:xfrm>
        </p:spPr>
        <p:txBody>
          <a:bodyPr/>
          <a:lstStyle/>
          <a:p>
            <a:br>
              <a:rPr lang="hu-HU" dirty="0"/>
            </a:br>
            <a:r>
              <a:rPr lang="hu-HU" b="1" dirty="0">
                <a:solidFill>
                  <a:schemeClr val="accent2">
                    <a:lumMod val="75000"/>
                  </a:schemeClr>
                </a:solidFill>
                <a:latin typeface="Calibri" panose="020F0502020204030204" pitchFamily="34" charset="0"/>
                <a:cs typeface="Calibri" panose="020F0502020204030204" pitchFamily="34" charset="0"/>
              </a:rPr>
              <a:t>Áttekintés és megállapodás létrehozása az érdekelt felekkel a meghozandó intézkedésekkel kapcsolatban </a:t>
            </a:r>
          </a:p>
          <a:p>
            <a:r>
              <a:rPr lang="hu-HU" b="1" dirty="0">
                <a:solidFill>
                  <a:schemeClr val="accent2">
                    <a:lumMod val="75000"/>
                  </a:schemeClr>
                </a:solidFill>
                <a:latin typeface="Calibri" panose="020F0502020204030204" pitchFamily="34" charset="0"/>
                <a:cs typeface="Calibri" panose="020F0502020204030204" pitchFamily="34" charset="0"/>
              </a:rPr>
              <a:t>Belső és külső kötelezettségek változásainak tárgyalása</a:t>
            </a:r>
          </a:p>
          <a:p>
            <a:r>
              <a:rPr lang="hu-HU" b="1" dirty="0">
                <a:solidFill>
                  <a:schemeClr val="accent2">
                    <a:lumMod val="75000"/>
                  </a:schemeClr>
                </a:solidFill>
                <a:latin typeface="Calibri" panose="020F0502020204030204" pitchFamily="34" charset="0"/>
                <a:cs typeface="Calibri" panose="020F0502020204030204" pitchFamily="34" charset="0"/>
              </a:rPr>
              <a:t>A teljesítéshez szükséges korrekciós lépések ellenőrzése. </a:t>
            </a:r>
          </a:p>
          <a:p>
            <a:r>
              <a:rPr lang="hu-HU" b="1" dirty="0">
                <a:solidFill>
                  <a:schemeClr val="accent2">
                    <a:lumMod val="75000"/>
                  </a:schemeClr>
                </a:solidFill>
                <a:latin typeface="Calibri" panose="020F0502020204030204" pitchFamily="34" charset="0"/>
                <a:cs typeface="Calibri" panose="020F0502020204030204" pitchFamily="34" charset="0"/>
              </a:rPr>
              <a:t>A korrekciós intézkedések eredményeinek elemzése azok hatékonyságának meghatározására.</a:t>
            </a:r>
          </a:p>
          <a:p>
            <a:r>
              <a:rPr lang="hu-HU" b="1" dirty="0">
                <a:solidFill>
                  <a:schemeClr val="accent2">
                    <a:lumMod val="75000"/>
                  </a:schemeClr>
                </a:solidFill>
                <a:latin typeface="Calibri" panose="020F0502020204030204" pitchFamily="34" charset="0"/>
                <a:cs typeface="Calibri" panose="020F0502020204030204" pitchFamily="34" charset="0"/>
              </a:rPr>
              <a:t>Megfelelő intézkedések dokumentálása a tervezett eredmények és a teljesített intézkedések közötti eltérések javításához</a:t>
            </a:r>
          </a:p>
          <a:p>
            <a:r>
              <a:rPr lang="hu-HU" b="1" dirty="0">
                <a:solidFill>
                  <a:schemeClr val="accent2">
                    <a:lumMod val="75000"/>
                  </a:schemeClr>
                </a:solidFill>
                <a:latin typeface="Calibri" panose="020F0502020204030204" pitchFamily="34" charset="0"/>
                <a:cs typeface="Calibri" panose="020F0502020204030204" pitchFamily="34" charset="0"/>
              </a:rPr>
              <a:t>Korrekciós lépések kezelése</a:t>
            </a:r>
          </a:p>
        </p:txBody>
      </p:sp>
    </p:spTree>
    <p:extLst>
      <p:ext uri="{BB962C8B-B14F-4D97-AF65-F5344CB8AC3E}">
        <p14:creationId xmlns:p14="http://schemas.microsoft.com/office/powerpoint/2010/main" val="62859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55AEA6-C522-4EB8-8FC2-CE5014E1040A}"/>
              </a:ext>
            </a:extLst>
          </p:cNvPr>
          <p:cNvSpPr>
            <a:spLocks noGrp="1"/>
          </p:cNvSpPr>
          <p:nvPr>
            <p:ph type="title"/>
          </p:nvPr>
        </p:nvSpPr>
        <p:spPr>
          <a:xfrm>
            <a:off x="1778466" y="624110"/>
            <a:ext cx="9726145" cy="5709578"/>
          </a:xfrm>
        </p:spPr>
        <p:txBody>
          <a:bodyPr>
            <a:normAutofit/>
          </a:bodyPr>
          <a:lstStyle/>
          <a:p>
            <a:r>
              <a:rPr lang="hu-HU" sz="9600" b="1" dirty="0">
                <a:latin typeface="Calibri" panose="020F0502020204030204" pitchFamily="34" charset="0"/>
                <a:cs typeface="Calibri" panose="020F0502020204030204" pitchFamily="34" charset="0"/>
              </a:rPr>
              <a:t>?</a:t>
            </a:r>
            <a:br>
              <a:rPr lang="hu-HU" sz="9600" b="1" dirty="0">
                <a:latin typeface="Calibri" panose="020F0502020204030204" pitchFamily="34" charset="0"/>
                <a:cs typeface="Calibri" panose="020F0502020204030204" pitchFamily="34" charset="0"/>
              </a:rPr>
            </a:br>
            <a:endParaRPr lang="hu-HU" sz="9600" b="1" dirty="0">
              <a:latin typeface="Calibri" panose="020F0502020204030204" pitchFamily="34" charset="0"/>
              <a:cs typeface="Calibri" panose="020F0502020204030204" pitchFamily="34" charset="0"/>
            </a:endParaRPr>
          </a:p>
        </p:txBody>
      </p:sp>
      <p:pic>
        <p:nvPicPr>
          <p:cNvPr id="4" name="Kép 3">
            <a:extLst>
              <a:ext uri="{FF2B5EF4-FFF2-40B4-BE49-F238E27FC236}">
                <a16:creationId xmlns:a16="http://schemas.microsoft.com/office/drawing/2014/main" id="{286E786B-7D1C-48D5-A0C4-1E077DE70027}"/>
              </a:ext>
            </a:extLst>
          </p:cNvPr>
          <p:cNvPicPr>
            <a:picLocks noChangeAspect="1"/>
          </p:cNvPicPr>
          <p:nvPr/>
        </p:nvPicPr>
        <p:blipFill>
          <a:blip r:embed="rId2"/>
          <a:stretch>
            <a:fillRect/>
          </a:stretch>
        </p:blipFill>
        <p:spPr>
          <a:xfrm rot="10800000">
            <a:off x="2961600" y="624110"/>
            <a:ext cx="8543011" cy="5709578"/>
          </a:xfrm>
          <a:prstGeom prst="rect">
            <a:avLst/>
          </a:prstGeom>
        </p:spPr>
      </p:pic>
    </p:spTree>
    <p:extLst>
      <p:ext uri="{BB962C8B-B14F-4D97-AF65-F5344CB8AC3E}">
        <p14:creationId xmlns:p14="http://schemas.microsoft.com/office/powerpoint/2010/main" val="291320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F7C633-2610-407D-BD79-31031476B39F}"/>
              </a:ext>
            </a:extLst>
          </p:cNvPr>
          <p:cNvSpPr>
            <a:spLocks noGrp="1"/>
          </p:cNvSpPr>
          <p:nvPr>
            <p:ph type="title"/>
          </p:nvPr>
        </p:nvSpPr>
        <p:spPr>
          <a:xfrm>
            <a:off x="1376314" y="320512"/>
            <a:ext cx="10341204" cy="744717"/>
          </a:xfrm>
        </p:spPr>
        <p:txBody>
          <a:bodyPr anchor="t"/>
          <a:lstStyle/>
          <a:p>
            <a:pPr algn="ctr"/>
            <a:r>
              <a:rPr lang="hu-HU" dirty="0">
                <a:latin typeface="Calibri" panose="020F0502020204030204" pitchFamily="34" charset="0"/>
                <a:cs typeface="Calibri" panose="020F0502020204030204" pitchFamily="34" charset="0"/>
              </a:rPr>
              <a:t>MONITORING/ÉRTÉKELÉS/KONTROLLING</a:t>
            </a:r>
          </a:p>
        </p:txBody>
      </p:sp>
      <p:sp>
        <p:nvSpPr>
          <p:cNvPr id="3" name="Szöveg helye 2">
            <a:extLst>
              <a:ext uri="{FF2B5EF4-FFF2-40B4-BE49-F238E27FC236}">
                <a16:creationId xmlns:a16="http://schemas.microsoft.com/office/drawing/2014/main" id="{7C25AA43-5840-42AF-BB5A-0C96D56D6A7D}"/>
              </a:ext>
            </a:extLst>
          </p:cNvPr>
          <p:cNvSpPr>
            <a:spLocks noGrp="1"/>
          </p:cNvSpPr>
          <p:nvPr>
            <p:ph type="body" idx="1"/>
          </p:nvPr>
        </p:nvSpPr>
        <p:spPr>
          <a:xfrm>
            <a:off x="1847654" y="1065230"/>
            <a:ext cx="9869864" cy="5392132"/>
          </a:xfrm>
        </p:spPr>
        <p:txBody>
          <a:bodyPr/>
          <a:lstStyle/>
          <a:p>
            <a:endParaRPr lang="hu-HU" dirty="0"/>
          </a:p>
          <a:p>
            <a:pPr algn="just"/>
            <a:r>
              <a:rPr lang="hu-HU" b="1" dirty="0">
                <a:solidFill>
                  <a:schemeClr val="accent2">
                    <a:lumMod val="75000"/>
                  </a:schemeClr>
                </a:solidFill>
              </a:rPr>
              <a:t>Monitoring: szisztematikus napi, heti, havi, gyakoriságú teljesítményértékelés, amely az adott aktuális eredményeket és a kitűzött célokat veti össze. A monitoring eredményeit felhasználja a marketing-kontroll és azok megjelennek az éves vizsgálatokban is.</a:t>
            </a:r>
          </a:p>
          <a:p>
            <a:pPr algn="just"/>
            <a:endParaRPr lang="hu-HU" b="1" dirty="0">
              <a:solidFill>
                <a:schemeClr val="accent2">
                  <a:lumMod val="75000"/>
                </a:schemeClr>
              </a:solidFill>
            </a:endParaRPr>
          </a:p>
          <a:p>
            <a:pPr algn="just"/>
            <a:r>
              <a:rPr lang="hu-HU" b="1" dirty="0">
                <a:solidFill>
                  <a:schemeClr val="accent2">
                    <a:lumMod val="75000"/>
                  </a:schemeClr>
                </a:solidFill>
              </a:rPr>
              <a:t>Értékelés: a meghatározott célok elérésének szintjét vizsgáló szisztematikus, periodikus vizsgálat. Általában évente történik és részét képezi a stratégiai tervezési folyamatnak.</a:t>
            </a:r>
          </a:p>
          <a:p>
            <a:pPr algn="just"/>
            <a:endParaRPr lang="hu-HU" b="1" dirty="0">
              <a:solidFill>
                <a:schemeClr val="accent2">
                  <a:lumMod val="75000"/>
                </a:schemeClr>
              </a:solidFill>
            </a:endParaRPr>
          </a:p>
          <a:p>
            <a:pPr algn="just"/>
            <a:r>
              <a:rPr lang="hu-HU" b="1" dirty="0">
                <a:solidFill>
                  <a:schemeClr val="accent2">
                    <a:lumMod val="75000"/>
                  </a:schemeClr>
                </a:solidFill>
              </a:rPr>
              <a:t>Kontrolling: olyan taktikai, folyamatos marketing-management akciók, melyeket a monitoring adataira alapozva végeznek. Általában a taktikai ár-képzéssel, eladásösztönzéssel és reklámozással foglalkozó akciók.</a:t>
            </a:r>
            <a:endParaRPr lang="hu-HU" dirty="0"/>
          </a:p>
          <a:p>
            <a:pPr algn="just"/>
            <a:endParaRPr lang="hu-HU" b="1" dirty="0">
              <a:solidFill>
                <a:schemeClr val="accent2">
                  <a:lumMod val="75000"/>
                </a:schemeClr>
              </a:solidFill>
            </a:endParaRPr>
          </a:p>
          <a:p>
            <a:endParaRPr lang="hu-HU" dirty="0"/>
          </a:p>
        </p:txBody>
      </p:sp>
    </p:spTree>
    <p:extLst>
      <p:ext uri="{BB962C8B-B14F-4D97-AF65-F5344CB8AC3E}">
        <p14:creationId xmlns:p14="http://schemas.microsoft.com/office/powerpoint/2010/main" val="1356306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C7A4EC-47D1-4BD0-B883-07E3F7F91219}"/>
              </a:ext>
            </a:extLst>
          </p:cNvPr>
          <p:cNvSpPr>
            <a:spLocks noGrp="1"/>
          </p:cNvSpPr>
          <p:nvPr>
            <p:ph type="title"/>
          </p:nvPr>
        </p:nvSpPr>
        <p:spPr>
          <a:xfrm>
            <a:off x="2589212" y="245098"/>
            <a:ext cx="8915399" cy="772997"/>
          </a:xfrm>
        </p:spPr>
        <p:txBody>
          <a:bodyPr anchor="t">
            <a:normAutofit fontScale="90000"/>
          </a:bodyPr>
          <a:lstStyle/>
          <a:p>
            <a:pPr algn="ctr"/>
            <a:r>
              <a:rPr lang="hu-HU" b="1" dirty="0">
                <a:latin typeface="Calibri" panose="020F0502020204030204" pitchFamily="34" charset="0"/>
                <a:cs typeface="Calibri" panose="020F0502020204030204" pitchFamily="34" charset="0"/>
              </a:rPr>
              <a:t>A monitoring célja</a:t>
            </a:r>
            <a:br>
              <a:rPr lang="hu-HU" dirty="0"/>
            </a:br>
            <a:endParaRPr lang="hu-HU" dirty="0"/>
          </a:p>
        </p:txBody>
      </p:sp>
      <p:sp>
        <p:nvSpPr>
          <p:cNvPr id="3" name="Szöveg helye 2">
            <a:extLst>
              <a:ext uri="{FF2B5EF4-FFF2-40B4-BE49-F238E27FC236}">
                <a16:creationId xmlns:a16="http://schemas.microsoft.com/office/drawing/2014/main" id="{ECEB19EC-6378-4BC4-9C84-71E5CED66D38}"/>
              </a:ext>
            </a:extLst>
          </p:cNvPr>
          <p:cNvSpPr>
            <a:spLocks noGrp="1"/>
          </p:cNvSpPr>
          <p:nvPr>
            <p:ph type="body" idx="1"/>
          </p:nvPr>
        </p:nvSpPr>
        <p:spPr>
          <a:xfrm>
            <a:off x="2589212" y="1018095"/>
            <a:ext cx="8915399" cy="5594807"/>
          </a:xfrm>
        </p:spPr>
        <p:txBody>
          <a:bodyPr>
            <a:normAutofit fontScale="77500" lnSpcReduction="20000"/>
          </a:bodyPr>
          <a:lstStyle/>
          <a:p>
            <a:pPr algn="just"/>
            <a:r>
              <a:rPr lang="hu-HU" sz="2900" dirty="0">
                <a:solidFill>
                  <a:schemeClr val="accent2">
                    <a:lumMod val="75000"/>
                  </a:schemeClr>
                </a:solidFill>
                <a:latin typeface="Calibri" panose="020F0502020204030204" pitchFamily="34" charset="0"/>
                <a:cs typeface="Calibri" panose="020F0502020204030204" pitchFamily="34" charset="0"/>
              </a:rPr>
              <a:t>A monitoring a projekt irányításának eszköze, nem pedig egy pusztán ellenőrző mechanizmus. A projekt monitoring célja a projekt előrehaladásának folyamatos mérése, hogy a lehetséges problémák még időben felismerésre kerüljenek, ami elvileg lehetővé teszi a helyreigazító intézkedések megtételét. A sikeres monitoring kulcsa a kommunikáció a projekt munkatársai és résztvevői között. </a:t>
            </a:r>
          </a:p>
          <a:p>
            <a:pPr algn="just"/>
            <a:r>
              <a:rPr lang="hu-HU" sz="2900" dirty="0">
                <a:solidFill>
                  <a:schemeClr val="accent2">
                    <a:lumMod val="75000"/>
                  </a:schemeClr>
                </a:solidFill>
                <a:latin typeface="Calibri" panose="020F0502020204030204" pitchFamily="34" charset="0"/>
                <a:cs typeface="Calibri" panose="020F0502020204030204" pitchFamily="34" charset="0"/>
              </a:rPr>
              <a:t>A projekt előrehaladásának mérésére használt legfőbb dokumentum a pályázat és a költségvetés, amely a támogatóval kötött szerződés részét képezi.  </a:t>
            </a:r>
          </a:p>
          <a:p>
            <a:pPr algn="just"/>
            <a:endParaRPr lang="hu-HU" sz="2900" dirty="0">
              <a:solidFill>
                <a:schemeClr val="accent2">
                  <a:lumMod val="75000"/>
                </a:schemeClr>
              </a:solidFill>
              <a:latin typeface="Calibri" panose="020F0502020204030204" pitchFamily="34" charset="0"/>
              <a:cs typeface="Calibri" panose="020F0502020204030204" pitchFamily="34" charset="0"/>
            </a:endParaRPr>
          </a:p>
          <a:p>
            <a:pPr algn="just"/>
            <a:r>
              <a:rPr lang="hu-HU" sz="2900" dirty="0">
                <a:solidFill>
                  <a:schemeClr val="accent2">
                    <a:lumMod val="75000"/>
                  </a:schemeClr>
                </a:solidFill>
                <a:latin typeface="Calibri" panose="020F0502020204030204" pitchFamily="34" charset="0"/>
                <a:cs typeface="Calibri" panose="020F0502020204030204" pitchFamily="34" charset="0"/>
              </a:rPr>
              <a:t>Gyakran előfordul hogy a monitoring céljára, egy külön dokumentumot dolgoznak, amely lehet:</a:t>
            </a:r>
          </a:p>
          <a:p>
            <a:pPr>
              <a:buFont typeface="Arial" panose="020B0604020202020204" pitchFamily="34" charset="0"/>
              <a:buChar char="•"/>
            </a:pPr>
            <a:r>
              <a:rPr lang="hu-HU" sz="2900" dirty="0">
                <a:solidFill>
                  <a:schemeClr val="accent2">
                    <a:lumMod val="75000"/>
                  </a:schemeClr>
                </a:solidFill>
                <a:latin typeface="Calibri" panose="020F0502020204030204" pitchFamily="34" charset="0"/>
                <a:cs typeface="Calibri" panose="020F0502020204030204" pitchFamily="34" charset="0"/>
              </a:rPr>
              <a:t>Egy teljes körű beszerzési terv, amennyiben a projektben különféle munkák, szolgáltatások, beszerzéséről kell gondoskodni.</a:t>
            </a:r>
          </a:p>
          <a:p>
            <a:pPr>
              <a:buFont typeface="Arial" panose="020B0604020202020204" pitchFamily="34" charset="0"/>
              <a:buChar char="•"/>
            </a:pPr>
            <a:r>
              <a:rPr lang="hu-HU" sz="2900" dirty="0">
                <a:solidFill>
                  <a:schemeClr val="accent2">
                    <a:lumMod val="75000"/>
                  </a:schemeClr>
                </a:solidFill>
                <a:latin typeface="Calibri" panose="020F0502020204030204" pitchFamily="34" charset="0"/>
                <a:cs typeface="Calibri" panose="020F0502020204030204" pitchFamily="34" charset="0"/>
              </a:rPr>
              <a:t>A projekt megvalósítási terve, amely részletesen felsorolja a tennivalókat, és megadja a legfrissebb teljesítési határidőket.</a:t>
            </a:r>
          </a:p>
          <a:p>
            <a:pPr>
              <a:buFont typeface="Arial" panose="020B0604020202020204" pitchFamily="34" charset="0"/>
              <a:buChar char="•"/>
            </a:pPr>
            <a:r>
              <a:rPr lang="hu-HU" sz="2900" dirty="0">
                <a:solidFill>
                  <a:schemeClr val="accent2">
                    <a:lumMod val="75000"/>
                  </a:schemeClr>
                </a:solidFill>
                <a:latin typeface="Calibri" panose="020F0502020204030204" pitchFamily="34" charset="0"/>
                <a:cs typeface="Calibri" panose="020F0502020204030204" pitchFamily="34" charset="0"/>
              </a:rPr>
              <a:t>Mutatók és mérföldkövek felsorolása. </a:t>
            </a:r>
          </a:p>
          <a:p>
            <a:endParaRPr lang="hu-HU" dirty="0"/>
          </a:p>
        </p:txBody>
      </p:sp>
    </p:spTree>
    <p:extLst>
      <p:ext uri="{BB962C8B-B14F-4D97-AF65-F5344CB8AC3E}">
        <p14:creationId xmlns:p14="http://schemas.microsoft.com/office/powerpoint/2010/main" val="110808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339E86E-D810-4C5B-99F8-96220C7B7CFC}"/>
              </a:ext>
            </a:extLst>
          </p:cNvPr>
          <p:cNvSpPr>
            <a:spLocks noGrp="1"/>
          </p:cNvSpPr>
          <p:nvPr>
            <p:ph type="title"/>
          </p:nvPr>
        </p:nvSpPr>
        <p:spPr>
          <a:xfrm>
            <a:off x="848412" y="263951"/>
            <a:ext cx="11001081" cy="860401"/>
          </a:xfrm>
        </p:spPr>
        <p:txBody>
          <a:bodyPr anchor="t">
            <a:normAutofit fontScale="90000"/>
          </a:bodyPr>
          <a:lstStyle/>
          <a:p>
            <a:pPr algn="ctr"/>
            <a:r>
              <a:rPr lang="hu-HU" b="1" dirty="0">
                <a:latin typeface="Calibri" panose="020F0502020204030204" pitchFamily="34" charset="0"/>
                <a:cs typeface="Calibri" panose="020F0502020204030204" pitchFamily="34" charset="0"/>
              </a:rPr>
              <a:t>A monitoring eszközei</a:t>
            </a:r>
            <a:br>
              <a:rPr lang="hu-HU" dirty="0"/>
            </a:br>
            <a:endParaRPr lang="hu-HU" dirty="0"/>
          </a:p>
        </p:txBody>
      </p:sp>
      <p:sp>
        <p:nvSpPr>
          <p:cNvPr id="3" name="Szöveg helye 2">
            <a:extLst>
              <a:ext uri="{FF2B5EF4-FFF2-40B4-BE49-F238E27FC236}">
                <a16:creationId xmlns:a16="http://schemas.microsoft.com/office/drawing/2014/main" id="{0863FDE0-5C2D-465F-82E1-028C3D69E0B5}"/>
              </a:ext>
            </a:extLst>
          </p:cNvPr>
          <p:cNvSpPr>
            <a:spLocks noGrp="1"/>
          </p:cNvSpPr>
          <p:nvPr>
            <p:ph type="body" idx="1"/>
          </p:nvPr>
        </p:nvSpPr>
        <p:spPr>
          <a:xfrm>
            <a:off x="1668544" y="999241"/>
            <a:ext cx="10180949" cy="5448693"/>
          </a:xfrm>
        </p:spPr>
        <p:txBody>
          <a:bodyPr>
            <a:normAutofit/>
          </a:bodyPr>
          <a:lstStyle/>
          <a:p>
            <a:pPr algn="just"/>
            <a:r>
              <a:rPr lang="hu-HU" dirty="0">
                <a:solidFill>
                  <a:schemeClr val="accent2">
                    <a:lumMod val="75000"/>
                  </a:schemeClr>
                </a:solidFill>
              </a:rPr>
              <a:t>A projekt irányítóinak többféle monitoring eszköz áll rendelkezésére ahhoz, hogy folyamatosan nyomon tudják követni a projekt előrehaladását:</a:t>
            </a:r>
          </a:p>
          <a:p>
            <a:pPr algn="just"/>
            <a:endParaRPr lang="hu-HU" dirty="0">
              <a:solidFill>
                <a:schemeClr val="accent2">
                  <a:lumMod val="75000"/>
                </a:schemeClr>
              </a:solidFill>
            </a:endParaRPr>
          </a:p>
          <a:p>
            <a:pPr marL="342900" indent="-342900">
              <a:buFontTx/>
              <a:buChar char="-"/>
            </a:pPr>
            <a:r>
              <a:rPr lang="hu-HU" b="1" dirty="0">
                <a:solidFill>
                  <a:schemeClr val="accent2">
                    <a:lumMod val="75000"/>
                  </a:schemeClr>
                </a:solidFill>
              </a:rPr>
              <a:t>A projektről készült jelentések:</a:t>
            </a:r>
            <a:r>
              <a:rPr lang="hu-HU" dirty="0">
                <a:solidFill>
                  <a:schemeClr val="accent2">
                    <a:lumMod val="75000"/>
                  </a:schemeClr>
                </a:solidFill>
              </a:rPr>
              <a:t> A projektközi jelentéseknek és a záró-	jelentéseknek, melyeket a projektnek a támogatás kifizetésének kiváltásához 	el kell készíteni. A projekt irányítói készíthetnek egy rövid, összefoglaló jellegű 	havi jelentést is, amelyet jól lehet hasznosítani akkor, ha valamilyen 		célirányos, megelőző jellegű beavatkozásra van szükség.</a:t>
            </a:r>
          </a:p>
          <a:p>
            <a:pPr marL="342900" indent="-342900">
              <a:buFontTx/>
              <a:buChar char="-"/>
            </a:pPr>
            <a:endParaRPr lang="hu-HU" dirty="0">
              <a:solidFill>
                <a:schemeClr val="accent2">
                  <a:lumMod val="75000"/>
                </a:schemeClr>
              </a:solidFill>
            </a:endParaRPr>
          </a:p>
          <a:p>
            <a:pPr marL="342900" indent="-342900">
              <a:buFontTx/>
              <a:buChar char="-"/>
            </a:pPr>
            <a:r>
              <a:rPr lang="hu-HU" b="1" dirty="0">
                <a:solidFill>
                  <a:schemeClr val="accent2">
                    <a:lumMod val="75000"/>
                  </a:schemeClr>
                </a:solidFill>
              </a:rPr>
              <a:t>Helyszíni szemlék:</a:t>
            </a:r>
            <a:r>
              <a:rPr lang="hu-HU" dirty="0">
                <a:solidFill>
                  <a:schemeClr val="accent2">
                    <a:lumMod val="75000"/>
                  </a:schemeClr>
                </a:solidFill>
              </a:rPr>
              <a:t> Látogatás a projekthez tartozó tevékenységek helyszínén, a 	projekt teljes körű megismerése céljából.</a:t>
            </a:r>
          </a:p>
          <a:p>
            <a:endParaRPr lang="hu-HU" dirty="0">
              <a:solidFill>
                <a:schemeClr val="accent2">
                  <a:lumMod val="75000"/>
                </a:schemeClr>
              </a:solidFill>
            </a:endParaRPr>
          </a:p>
          <a:p>
            <a:r>
              <a:rPr lang="hu-HU" b="1" dirty="0">
                <a:solidFill>
                  <a:schemeClr val="accent2">
                    <a:lumMod val="75000"/>
                  </a:schemeClr>
                </a:solidFill>
              </a:rPr>
              <a:t>- Monitoring adatbázis</a:t>
            </a:r>
            <a:r>
              <a:rPr lang="hu-HU" dirty="0">
                <a:solidFill>
                  <a:schemeClr val="accent2">
                    <a:lumMod val="75000"/>
                  </a:schemeClr>
                </a:solidFill>
              </a:rPr>
              <a:t>: Az adatbázisban rögzített információk alapján bármikor 	pontos képet kapunk arról, milyen teljesítési szinten vannak a projekt 	tevékenységei</a:t>
            </a:r>
          </a:p>
          <a:p>
            <a:endParaRPr lang="hu-HU" dirty="0"/>
          </a:p>
        </p:txBody>
      </p:sp>
    </p:spTree>
    <p:extLst>
      <p:ext uri="{BB962C8B-B14F-4D97-AF65-F5344CB8AC3E}">
        <p14:creationId xmlns:p14="http://schemas.microsoft.com/office/powerpoint/2010/main" val="2290313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1E5E114-81B2-47FF-A788-81B2B6F8F52A}"/>
              </a:ext>
            </a:extLst>
          </p:cNvPr>
          <p:cNvSpPr>
            <a:spLocks noGrp="1"/>
          </p:cNvSpPr>
          <p:nvPr>
            <p:ph type="title"/>
          </p:nvPr>
        </p:nvSpPr>
        <p:spPr>
          <a:xfrm>
            <a:off x="2589212" y="292232"/>
            <a:ext cx="8915399" cy="358217"/>
          </a:xfrm>
        </p:spPr>
        <p:txBody>
          <a:bodyPr>
            <a:normAutofit fontScale="90000"/>
          </a:bodyPr>
          <a:lstStyle/>
          <a:p>
            <a:endParaRPr lang="hu-HU" dirty="0"/>
          </a:p>
        </p:txBody>
      </p:sp>
      <p:sp>
        <p:nvSpPr>
          <p:cNvPr id="3" name="Szöveg helye 2">
            <a:extLst>
              <a:ext uri="{FF2B5EF4-FFF2-40B4-BE49-F238E27FC236}">
                <a16:creationId xmlns:a16="http://schemas.microsoft.com/office/drawing/2014/main" id="{111F177E-A2D9-4CF5-92FD-DC30B0CEFA9C}"/>
              </a:ext>
            </a:extLst>
          </p:cNvPr>
          <p:cNvSpPr>
            <a:spLocks noGrp="1"/>
          </p:cNvSpPr>
          <p:nvPr>
            <p:ph type="body" idx="1"/>
          </p:nvPr>
        </p:nvSpPr>
        <p:spPr>
          <a:xfrm>
            <a:off x="2589212" y="838986"/>
            <a:ext cx="8915399" cy="5458119"/>
          </a:xfrm>
        </p:spPr>
        <p:txBody>
          <a:bodyPr/>
          <a:lstStyle/>
          <a:p>
            <a:endParaRPr lang="hu-HU" dirty="0"/>
          </a:p>
        </p:txBody>
      </p:sp>
      <p:pic>
        <p:nvPicPr>
          <p:cNvPr id="5" name="Kép 4">
            <a:extLst>
              <a:ext uri="{FF2B5EF4-FFF2-40B4-BE49-F238E27FC236}">
                <a16:creationId xmlns:a16="http://schemas.microsoft.com/office/drawing/2014/main" id="{BC573B57-C814-4468-8425-0152C008C5E1}"/>
              </a:ext>
            </a:extLst>
          </p:cNvPr>
          <p:cNvPicPr>
            <a:picLocks noChangeAspect="1"/>
          </p:cNvPicPr>
          <p:nvPr/>
        </p:nvPicPr>
        <p:blipFill>
          <a:blip r:embed="rId2"/>
          <a:stretch>
            <a:fillRect/>
          </a:stretch>
        </p:blipFill>
        <p:spPr>
          <a:xfrm>
            <a:off x="2589212" y="292232"/>
            <a:ext cx="9007310" cy="6004873"/>
          </a:xfrm>
          <a:prstGeom prst="rect">
            <a:avLst/>
          </a:prstGeom>
        </p:spPr>
      </p:pic>
    </p:spTree>
    <p:extLst>
      <p:ext uri="{BB962C8B-B14F-4D97-AF65-F5344CB8AC3E}">
        <p14:creationId xmlns:p14="http://schemas.microsoft.com/office/powerpoint/2010/main" val="1196967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702850-C799-4081-9BB5-9D10A895DFC5}"/>
              </a:ext>
            </a:extLst>
          </p:cNvPr>
          <p:cNvSpPr>
            <a:spLocks noGrp="1"/>
          </p:cNvSpPr>
          <p:nvPr>
            <p:ph type="title"/>
          </p:nvPr>
        </p:nvSpPr>
        <p:spPr>
          <a:xfrm>
            <a:off x="1837190" y="2416028"/>
            <a:ext cx="9667422" cy="2105637"/>
          </a:xfrm>
        </p:spPr>
        <p:txBody>
          <a:bodyPr anchor="ctr">
            <a:normAutofit/>
          </a:bodyPr>
          <a:lstStyle/>
          <a:p>
            <a:pPr algn="ctr"/>
            <a:r>
              <a:rPr lang="hu-HU" sz="4800" b="1" dirty="0">
                <a:latin typeface="Calibri" panose="020F0502020204030204" pitchFamily="34" charset="0"/>
                <a:cs typeface="Calibri" panose="020F0502020204030204" pitchFamily="34" charset="0"/>
              </a:rPr>
              <a:t>KÖSZÖNÖM A FIGYELMET!</a:t>
            </a:r>
          </a:p>
        </p:txBody>
      </p:sp>
    </p:spTree>
    <p:extLst>
      <p:ext uri="{BB962C8B-B14F-4D97-AF65-F5344CB8AC3E}">
        <p14:creationId xmlns:p14="http://schemas.microsoft.com/office/powerpoint/2010/main" val="1869339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528083-A97B-4C1A-8B92-DCAD6061A4BF}"/>
              </a:ext>
            </a:extLst>
          </p:cNvPr>
          <p:cNvSpPr>
            <a:spLocks noGrp="1"/>
          </p:cNvSpPr>
          <p:nvPr>
            <p:ph type="title"/>
          </p:nvPr>
        </p:nvSpPr>
        <p:spPr>
          <a:xfrm>
            <a:off x="1853968" y="2181138"/>
            <a:ext cx="9650644" cy="2155970"/>
          </a:xfrm>
        </p:spPr>
        <p:txBody>
          <a:bodyPr anchor="ctr"/>
          <a:lstStyle/>
          <a:p>
            <a:pPr algn="ctr"/>
            <a:r>
              <a:rPr lang="hu-HU" sz="4800" b="1" dirty="0">
                <a:solidFill>
                  <a:schemeClr val="accent2">
                    <a:lumMod val="75000"/>
                  </a:schemeClr>
                </a:solidFill>
                <a:latin typeface="Calibri" panose="020F0502020204030204" pitchFamily="34" charset="0"/>
                <a:cs typeface="Calibri" panose="020F0502020204030204" pitchFamily="34" charset="0"/>
              </a:rPr>
              <a:t>4. WORKSHOP</a:t>
            </a:r>
            <a:br>
              <a:rPr lang="hu-HU" sz="3600" b="1" dirty="0">
                <a:solidFill>
                  <a:schemeClr val="accent2">
                    <a:lumMod val="75000"/>
                  </a:schemeClr>
                </a:solidFill>
                <a:latin typeface="Calibri" panose="020F0502020204030204" pitchFamily="34" charset="0"/>
                <a:cs typeface="Calibri" panose="020F0502020204030204" pitchFamily="34" charset="0"/>
              </a:rPr>
            </a:br>
            <a:endParaRPr lang="hu-HU" dirty="0"/>
          </a:p>
        </p:txBody>
      </p:sp>
    </p:spTree>
    <p:extLst>
      <p:ext uri="{BB962C8B-B14F-4D97-AF65-F5344CB8AC3E}">
        <p14:creationId xmlns:p14="http://schemas.microsoft.com/office/powerpoint/2010/main" val="100445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7ECDEC-99FA-4627-9A7F-96CBE8B1C0D9}"/>
              </a:ext>
            </a:extLst>
          </p:cNvPr>
          <p:cNvSpPr>
            <a:spLocks noGrp="1"/>
          </p:cNvSpPr>
          <p:nvPr>
            <p:ph type="title"/>
          </p:nvPr>
        </p:nvSpPr>
        <p:spPr>
          <a:xfrm>
            <a:off x="952108" y="443060"/>
            <a:ext cx="10552504" cy="1404594"/>
          </a:xfrm>
        </p:spPr>
        <p:txBody>
          <a:bodyPr anchor="t"/>
          <a:lstStyle/>
          <a:p>
            <a:pPr algn="ctr"/>
            <a:r>
              <a:rPr lang="hu-HU" sz="4000" b="1" dirty="0">
                <a:solidFill>
                  <a:schemeClr val="accent2">
                    <a:lumMod val="75000"/>
                  </a:schemeClr>
                </a:solidFill>
                <a:latin typeface="Calibri" panose="020F0502020204030204" pitchFamily="34" charset="0"/>
                <a:cs typeface="Calibri" panose="020F0502020204030204" pitchFamily="34" charset="0"/>
              </a:rPr>
              <a:t>A PROJEKTÉRTÉKELÉS MÓDSZERTANA</a:t>
            </a:r>
            <a:endParaRPr lang="hu-HU" b="1"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4AFCBF5C-BC14-4870-8C08-6F2EC5B8B842}"/>
              </a:ext>
            </a:extLst>
          </p:cNvPr>
          <p:cNvSpPr>
            <a:spLocks noGrp="1"/>
          </p:cNvSpPr>
          <p:nvPr>
            <p:ph type="body" idx="1"/>
          </p:nvPr>
        </p:nvSpPr>
        <p:spPr>
          <a:xfrm>
            <a:off x="1677972" y="1174459"/>
            <a:ext cx="9826640" cy="5469621"/>
          </a:xfrm>
        </p:spPr>
        <p:txBody>
          <a:bodyPr>
            <a:noAutofit/>
          </a:bodyPr>
          <a:lstStyle/>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A projektértékelés a projektek sikere érdekében történik. A projekt támogató döntések alapja a projekt eredmények megvalósíthatósága és későbbi életképessége, a legjobb gyakorlat adatbázisának összeállítása.</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Fontos a projekt külső belső kontrollja.</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A projekt működése során vizsgálni kell:</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 Elérhető projekteredmények megfogalmazását</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 Projekteredmények összehangolása a környezettel</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 Használhatóság</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 </a:t>
            </a:r>
            <a:r>
              <a:rPr lang="hu-HU" sz="1800" b="1" dirty="0" err="1">
                <a:solidFill>
                  <a:schemeClr val="accent2">
                    <a:lumMod val="75000"/>
                  </a:schemeClr>
                </a:solidFill>
                <a:latin typeface="Calibri" panose="020F0502020204030204" pitchFamily="34" charset="0"/>
                <a:cs typeface="Calibri" panose="020F0502020204030204" pitchFamily="34" charset="0"/>
              </a:rPr>
              <a:t>Optimalitás</a:t>
            </a:r>
            <a:endParaRPr lang="hu-HU" sz="1800"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 Élettartambecslés</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Előnyök-hátrányok elemzése</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Értékelés</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Kockázatok-sikerlehetőségek vizsgálata</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Finanszírozhatóság</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Funkcióalkalmasság</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 Záró értékelés</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A projektmenedzsment szakembereknek ismernie kell és meg kell tudnia ítélni a gazdasági</a:t>
            </a:r>
          </a:p>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Siker lehetőségeket és kockázatokat, illetve a finanszírozhatóságot, a funkció-</a:t>
            </a:r>
            <a:r>
              <a:rPr lang="hu-HU" sz="1800" b="1" dirty="0" err="1">
                <a:solidFill>
                  <a:schemeClr val="accent2">
                    <a:lumMod val="75000"/>
                  </a:schemeClr>
                </a:solidFill>
                <a:latin typeface="Calibri" panose="020F0502020204030204" pitchFamily="34" charset="0"/>
                <a:cs typeface="Calibri" panose="020F0502020204030204" pitchFamily="34" charset="0"/>
              </a:rPr>
              <a:t>alkalmasságot</a:t>
            </a:r>
            <a:r>
              <a:rPr lang="hu-HU" sz="1800" b="1" dirty="0">
                <a:solidFill>
                  <a:schemeClr val="accent2">
                    <a:lumMod val="75000"/>
                  </a:schemeClr>
                </a:solidFill>
                <a:latin typeface="Calibri" panose="020F0502020204030204" pitchFamily="34" charset="0"/>
                <a:cs typeface="Calibri" panose="020F0502020204030204" pitchFamily="34" charset="0"/>
              </a:rPr>
              <a:t> és a költségeket a projekt megvalósítása és eredményének használati ideje, illetve üzemeltetése alatt.</a:t>
            </a:r>
          </a:p>
        </p:txBody>
      </p:sp>
    </p:spTree>
    <p:extLst>
      <p:ext uri="{BB962C8B-B14F-4D97-AF65-F5344CB8AC3E}">
        <p14:creationId xmlns:p14="http://schemas.microsoft.com/office/powerpoint/2010/main" val="214400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468753-0094-4FAE-A52B-6A1EA23A8692}"/>
              </a:ext>
            </a:extLst>
          </p:cNvPr>
          <p:cNvSpPr>
            <a:spLocks noGrp="1"/>
          </p:cNvSpPr>
          <p:nvPr>
            <p:ph type="title"/>
          </p:nvPr>
        </p:nvSpPr>
        <p:spPr>
          <a:xfrm>
            <a:off x="2589212" y="260059"/>
            <a:ext cx="8915399" cy="860401"/>
          </a:xfrm>
        </p:spPr>
        <p:txBody>
          <a:bodyPr/>
          <a:lstStyle/>
          <a:p>
            <a:endParaRPr lang="hu-HU" dirty="0"/>
          </a:p>
        </p:txBody>
      </p:sp>
      <p:sp>
        <p:nvSpPr>
          <p:cNvPr id="3" name="Szöveg helye 2">
            <a:extLst>
              <a:ext uri="{FF2B5EF4-FFF2-40B4-BE49-F238E27FC236}">
                <a16:creationId xmlns:a16="http://schemas.microsoft.com/office/drawing/2014/main" id="{053213BB-2A78-4522-B6A8-72C35A4129A8}"/>
              </a:ext>
            </a:extLst>
          </p:cNvPr>
          <p:cNvSpPr>
            <a:spLocks noGrp="1"/>
          </p:cNvSpPr>
          <p:nvPr>
            <p:ph type="body" idx="1"/>
          </p:nvPr>
        </p:nvSpPr>
        <p:spPr>
          <a:xfrm>
            <a:off x="2097248" y="1568741"/>
            <a:ext cx="9407364" cy="5029200"/>
          </a:xfrm>
        </p:spPr>
        <p:txBody>
          <a:bodyPr>
            <a:normAutofit/>
          </a:bodyPr>
          <a:lstStyle/>
          <a:p>
            <a:pPr algn="just"/>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 célja a beavatkozás </a:t>
            </a:r>
            <a:r>
              <a:rPr lang="hu-HU" dirty="0">
                <a:solidFill>
                  <a:schemeClr val="accent2">
                    <a:lumMod val="75000"/>
                  </a:schemeClr>
                </a:solidFill>
                <a:latin typeface="Calibri" panose="020F0502020204030204" pitchFamily="34" charset="0"/>
                <a:cs typeface="Calibri" panose="020F0502020204030204" pitchFamily="34" charset="0"/>
              </a:rPr>
              <a:t>á</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ltal kifejtett hatások</a:t>
            </a:r>
            <a:r>
              <a:rPr lang="hu-HU" dirty="0">
                <a:solidFill>
                  <a:schemeClr val="accent2">
                    <a:lumMod val="75000"/>
                  </a:schemeClr>
                </a:solidFill>
                <a:latin typeface="Calibri" panose="020F0502020204030204" pitchFamily="34" charset="0"/>
                <a:cs typeface="Calibri" panose="020F0502020204030204" pitchFamily="34" charset="0"/>
              </a:rPr>
              <a:t> </a:t>
            </a:r>
            <a:r>
              <a:rPr lang="nn-NO" b="0" i="0" u="none" strike="noStrike" baseline="0" dirty="0">
                <a:solidFill>
                  <a:schemeClr val="accent2">
                    <a:lumMod val="75000"/>
                  </a:schemeClr>
                </a:solidFill>
                <a:latin typeface="Calibri" panose="020F0502020204030204" pitchFamily="34" charset="0"/>
                <a:cs typeface="Calibri" panose="020F0502020204030204" pitchFamily="34" charset="0"/>
              </a:rPr>
              <a:t>felmerese, valamint annak meg</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á</a:t>
            </a:r>
            <a:r>
              <a:rPr lang="nn-NO" b="0" i="0" u="none" strike="noStrike" baseline="0" dirty="0">
                <a:solidFill>
                  <a:schemeClr val="accent2">
                    <a:lumMod val="75000"/>
                  </a:schemeClr>
                </a:solidFill>
                <a:latin typeface="Calibri" panose="020F0502020204030204" pitchFamily="34" charset="0"/>
                <a:cs typeface="Calibri" panose="020F0502020204030204" pitchFamily="34" charset="0"/>
              </a:rPr>
              <a:t>llap</a:t>
            </a:r>
            <a:r>
              <a:rPr lang="hu-HU" b="0" i="0" u="none" strike="noStrike" baseline="0" dirty="0" err="1">
                <a:solidFill>
                  <a:schemeClr val="accent2">
                    <a:lumMod val="75000"/>
                  </a:schemeClr>
                </a:solidFill>
                <a:latin typeface="Calibri" panose="020F0502020204030204" pitchFamily="34" charset="0"/>
                <a:cs typeface="Calibri" panose="020F0502020204030204" pitchFamily="34" charset="0"/>
              </a:rPr>
              <a:t>ítá</a:t>
            </a:r>
            <a:r>
              <a:rPr lang="nn-NO" b="0" i="0" u="none" strike="noStrike" baseline="0" dirty="0">
                <a:solidFill>
                  <a:schemeClr val="accent2">
                    <a:lumMod val="75000"/>
                  </a:schemeClr>
                </a:solidFill>
                <a:latin typeface="Calibri" panose="020F0502020204030204" pitchFamily="34" charset="0"/>
                <a:cs typeface="Calibri" panose="020F0502020204030204" pitchFamily="34" charset="0"/>
              </a:rPr>
              <a:t>sa, hogy ezek a hatasok mennyire </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á</a:t>
            </a:r>
            <a:r>
              <a:rPr lang="nn-NO" b="0" i="0" u="none" strike="noStrike" baseline="0" dirty="0">
                <a:solidFill>
                  <a:schemeClr val="accent2">
                    <a:lumMod val="75000"/>
                  </a:schemeClr>
                </a:solidFill>
                <a:latin typeface="Calibri" panose="020F0502020204030204" pitchFamily="34" charset="0"/>
                <a:cs typeface="Calibri" panose="020F0502020204030204" pitchFamily="34" charset="0"/>
              </a:rPr>
              <a:t>llnak</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 </a:t>
            </a:r>
            <a:r>
              <a:rPr lang="hu-HU" dirty="0">
                <a:solidFill>
                  <a:schemeClr val="accent2">
                    <a:lumMod val="75000"/>
                  </a:schemeClr>
                </a:solidFill>
                <a:latin typeface="Calibri" panose="020F0502020204030204" pitchFamily="34" charset="0"/>
                <a:cs typeface="Calibri" panose="020F0502020204030204" pitchFamily="34" charset="0"/>
              </a:rPr>
              <a:t>ö</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sszhangban a beavatkozás célkitűzéseivel.</a:t>
            </a:r>
          </a:p>
          <a:p>
            <a:pPr algn="just"/>
            <a:r>
              <a:rPr lang="hu-HU" dirty="0">
                <a:solidFill>
                  <a:schemeClr val="accent2">
                    <a:lumMod val="75000"/>
                  </a:schemeClr>
                </a:solidFill>
                <a:latin typeface="Calibri" panose="020F0502020204030204" pitchFamily="34" charset="0"/>
                <a:cs typeface="Calibri" panose="020F0502020204030204" pitchFamily="34" charset="0"/>
              </a:rPr>
              <a:t>P</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rojekt-szintű értékelést végezni kötelezettségtől függetlenül is hasznos, és különösebb tapasztalat nélkül is lehetséges.</a:t>
            </a:r>
          </a:p>
          <a:p>
            <a:pPr algn="just"/>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Értékelést szabadon megválasztott módon végezhet a kedvezményezett. Foglalkozhat speciális problémákkal, speciális célcsoportokkal; végezhet adatelemzést, de támaszkodhat kérdőíves felmérésre is stb. Rugalmasan alakíthatja ki az értékelés elvégzésének keretét – ezzel lehetősége nyílik arra, hogy olyan területekre fókuszáljon, ami az ellenőrzésből és a </a:t>
            </a:r>
            <a:r>
              <a:rPr lang="hu-HU" b="0" i="0" u="none" strike="noStrike" baseline="0" dirty="0" err="1">
                <a:solidFill>
                  <a:schemeClr val="accent2">
                    <a:lumMod val="75000"/>
                  </a:schemeClr>
                </a:solidFill>
                <a:latin typeface="Calibri" panose="020F0502020204030204" pitchFamily="34" charset="0"/>
                <a:cs typeface="Calibri" panose="020F0502020204030204" pitchFamily="34" charset="0"/>
              </a:rPr>
              <a:t>monitoringból</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 kimaradt.</a:t>
            </a:r>
          </a:p>
          <a:p>
            <a:pPr algn="just"/>
            <a:r>
              <a:rPr lang="hu-HU" dirty="0">
                <a:solidFill>
                  <a:schemeClr val="accent2">
                    <a:lumMod val="75000"/>
                  </a:schemeClr>
                </a:solidFill>
                <a:latin typeface="Calibri" panose="020F0502020204030204" pitchFamily="34" charset="0"/>
                <a:cs typeface="Calibri" panose="020F0502020204030204" pitchFamily="34" charset="0"/>
              </a:rPr>
              <a:t>A projektet érintő belső/külső ellenőrzés és a monitoring sem árul el túl sokat egy konkrét projekt hatásairól, eredményeiről. Az ellenőrzés inkább a hatékonyságra és a szabályosságra fókuszál, a monitoring pedig aggregát módon méri a hatásokat.</a:t>
            </a:r>
          </a:p>
        </p:txBody>
      </p:sp>
    </p:spTree>
    <p:extLst>
      <p:ext uri="{BB962C8B-B14F-4D97-AF65-F5344CB8AC3E}">
        <p14:creationId xmlns:p14="http://schemas.microsoft.com/office/powerpoint/2010/main" val="15656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B33D3F-B2D5-4ED6-9955-E9712406A468}"/>
              </a:ext>
            </a:extLst>
          </p:cNvPr>
          <p:cNvSpPr>
            <a:spLocks noGrp="1"/>
          </p:cNvSpPr>
          <p:nvPr>
            <p:ph type="title"/>
          </p:nvPr>
        </p:nvSpPr>
        <p:spPr>
          <a:xfrm>
            <a:off x="1208016" y="444617"/>
            <a:ext cx="10296596" cy="998289"/>
          </a:xfrm>
        </p:spPr>
        <p:txBody>
          <a:bodyPr anchor="t">
            <a:normAutofit/>
          </a:bodyPr>
          <a:lstStyle/>
          <a:p>
            <a:pPr algn="ctr"/>
            <a:r>
              <a:rPr lang="hu-HU" sz="3200" b="1" dirty="0">
                <a:latin typeface="Calibri" panose="020F0502020204030204" pitchFamily="34" charset="0"/>
                <a:cs typeface="Calibri" panose="020F0502020204030204" pitchFamily="34" charset="0"/>
              </a:rPr>
              <a:t>KONTROLLING</a:t>
            </a:r>
          </a:p>
        </p:txBody>
      </p:sp>
      <p:sp>
        <p:nvSpPr>
          <p:cNvPr id="3" name="Szöveg helye 2">
            <a:extLst>
              <a:ext uri="{FF2B5EF4-FFF2-40B4-BE49-F238E27FC236}">
                <a16:creationId xmlns:a16="http://schemas.microsoft.com/office/drawing/2014/main" id="{CF1EA915-3C7B-48BE-BFF8-F6B90502EE30}"/>
              </a:ext>
            </a:extLst>
          </p:cNvPr>
          <p:cNvSpPr>
            <a:spLocks noGrp="1"/>
          </p:cNvSpPr>
          <p:nvPr>
            <p:ph type="body" idx="1"/>
          </p:nvPr>
        </p:nvSpPr>
        <p:spPr>
          <a:xfrm>
            <a:off x="1694575" y="1258348"/>
            <a:ext cx="10184235" cy="5360565"/>
          </a:xfrm>
        </p:spPr>
        <p:txBody>
          <a:bodyPr/>
          <a:lstStyle/>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A vezetés alrendszere, amely a tervezést, az ellenőrzést és az információellátást koordinálja. </a:t>
            </a:r>
          </a:p>
          <a:p>
            <a:pPr>
              <a:spcBef>
                <a:spcPts val="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Célja az irányítás, értékteremtés hatékonyabbá tétele. </a:t>
            </a:r>
          </a:p>
          <a:p>
            <a:pPr>
              <a:spcBef>
                <a:spcPts val="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Feladatai: </a:t>
            </a:r>
          </a:p>
          <a:p>
            <a:pPr>
              <a:spcBef>
                <a:spcPts val="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 A döntéshez szükséges információk gyűjtése, feldolgozása, továbbítása </a:t>
            </a:r>
          </a:p>
          <a:p>
            <a:pPr>
              <a:spcBef>
                <a:spcPts val="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 Üzleti folyamatok tervezése, hatékony működtetése, terv-tény elemzések elkészítése </a:t>
            </a:r>
          </a:p>
          <a:p>
            <a:pPr>
              <a:spcBef>
                <a:spcPts val="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 Hatékony kontrolling rendszer kiépítése és működtetése </a:t>
            </a:r>
          </a:p>
          <a:p>
            <a:pPr>
              <a:spcBef>
                <a:spcPts val="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 Működési tranzakciók feldolgozása, beszámolók elkészítése és ellenőrzése </a:t>
            </a:r>
          </a:p>
          <a:p>
            <a:pPr>
              <a:spcBef>
                <a:spcPts val="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r>
              <a:rPr lang="hu-HU" b="1" dirty="0">
                <a:solidFill>
                  <a:schemeClr val="accent2">
                    <a:lumMod val="75000"/>
                  </a:schemeClr>
                </a:solidFill>
                <a:latin typeface="Calibri" panose="020F0502020204030204" pitchFamily="34" charset="0"/>
                <a:cs typeface="Calibri" panose="020F0502020204030204" pitchFamily="34" charset="0"/>
              </a:rPr>
              <a:t>- Előkalkuláció, a költségek folyamatos ellenőrzése, elemzése, utókalkuláció, a gazdasági döntések hatásainak értékelése.</a:t>
            </a:r>
          </a:p>
        </p:txBody>
      </p:sp>
    </p:spTree>
    <p:extLst>
      <p:ext uri="{BB962C8B-B14F-4D97-AF65-F5344CB8AC3E}">
        <p14:creationId xmlns:p14="http://schemas.microsoft.com/office/powerpoint/2010/main" val="3207103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6017FBD-9F8E-4391-8344-663F547AE2D9}"/>
              </a:ext>
            </a:extLst>
          </p:cNvPr>
          <p:cNvSpPr>
            <a:spLocks noGrp="1"/>
          </p:cNvSpPr>
          <p:nvPr>
            <p:ph type="title"/>
          </p:nvPr>
        </p:nvSpPr>
        <p:spPr>
          <a:xfrm>
            <a:off x="1719744" y="624110"/>
            <a:ext cx="9784868" cy="5743134"/>
          </a:xfrm>
        </p:spPr>
        <p:txBody>
          <a:bodyPr/>
          <a:lstStyle/>
          <a:p>
            <a:pPr algn="ctr"/>
            <a:endParaRPr lang="hu-HU" dirty="0"/>
          </a:p>
        </p:txBody>
      </p:sp>
      <p:pic>
        <p:nvPicPr>
          <p:cNvPr id="4" name="Kép 3">
            <a:extLst>
              <a:ext uri="{FF2B5EF4-FFF2-40B4-BE49-F238E27FC236}">
                <a16:creationId xmlns:a16="http://schemas.microsoft.com/office/drawing/2014/main" id="{03D296C4-A08D-4F9C-81AF-B0BCD2A553DD}"/>
              </a:ext>
            </a:extLst>
          </p:cNvPr>
          <p:cNvPicPr>
            <a:picLocks noChangeAspect="1"/>
          </p:cNvPicPr>
          <p:nvPr/>
        </p:nvPicPr>
        <p:blipFill>
          <a:blip r:embed="rId2"/>
          <a:stretch>
            <a:fillRect/>
          </a:stretch>
        </p:blipFill>
        <p:spPr>
          <a:xfrm>
            <a:off x="1719744" y="624110"/>
            <a:ext cx="10015756" cy="6009454"/>
          </a:xfrm>
          <a:prstGeom prst="rect">
            <a:avLst/>
          </a:prstGeom>
        </p:spPr>
      </p:pic>
    </p:spTree>
    <p:extLst>
      <p:ext uri="{BB962C8B-B14F-4D97-AF65-F5344CB8AC3E}">
        <p14:creationId xmlns:p14="http://schemas.microsoft.com/office/powerpoint/2010/main" val="222505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EE1ADB4-CF29-45A7-A951-79DC044F1FBD}"/>
              </a:ext>
            </a:extLst>
          </p:cNvPr>
          <p:cNvSpPr>
            <a:spLocks noGrp="1"/>
          </p:cNvSpPr>
          <p:nvPr>
            <p:ph type="title"/>
          </p:nvPr>
        </p:nvSpPr>
        <p:spPr>
          <a:xfrm>
            <a:off x="2589212" y="411062"/>
            <a:ext cx="8915399" cy="1040234"/>
          </a:xfrm>
        </p:spPr>
        <p:txBody>
          <a:bodyPr anchor="t">
            <a:normAutofit/>
          </a:bodyPr>
          <a:lstStyle/>
          <a:p>
            <a:pPr algn="ctr"/>
            <a:r>
              <a:rPr lang="hu-HU" dirty="0">
                <a:latin typeface="Calibri" panose="020F0502020204030204" pitchFamily="34" charset="0"/>
                <a:cs typeface="Calibri" panose="020F0502020204030204" pitchFamily="34" charset="0"/>
              </a:rPr>
              <a:t>Értékelés – mint kommunikációs eszköz</a:t>
            </a:r>
          </a:p>
        </p:txBody>
      </p:sp>
      <p:sp>
        <p:nvSpPr>
          <p:cNvPr id="3" name="Szöveg helye 2">
            <a:extLst>
              <a:ext uri="{FF2B5EF4-FFF2-40B4-BE49-F238E27FC236}">
                <a16:creationId xmlns:a16="http://schemas.microsoft.com/office/drawing/2014/main" id="{7C279C77-1DC5-443E-BB38-8DE6B32D9D2F}"/>
              </a:ext>
            </a:extLst>
          </p:cNvPr>
          <p:cNvSpPr>
            <a:spLocks noGrp="1"/>
          </p:cNvSpPr>
          <p:nvPr>
            <p:ph type="body" idx="1"/>
          </p:nvPr>
        </p:nvSpPr>
        <p:spPr>
          <a:xfrm>
            <a:off x="1946246" y="1778466"/>
            <a:ext cx="9558365" cy="4756558"/>
          </a:xfrm>
        </p:spPr>
        <p:txBody>
          <a:bodyPr/>
          <a:lstStyle/>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Az értékelés, pontosabban annak eredménye, </a:t>
            </a:r>
            <a:r>
              <a:rPr lang="hu-HU" b="1" dirty="0" err="1">
                <a:solidFill>
                  <a:schemeClr val="accent2">
                    <a:lumMod val="75000"/>
                  </a:schemeClr>
                </a:solidFill>
                <a:latin typeface="Calibri" panose="020F0502020204030204" pitchFamily="34" charset="0"/>
                <a:cs typeface="Calibri" panose="020F0502020204030204" pitchFamily="34" charset="0"/>
              </a:rPr>
              <a:t>elsőrendő</a:t>
            </a:r>
            <a:r>
              <a:rPr lang="hu-HU" b="1" dirty="0">
                <a:solidFill>
                  <a:schemeClr val="accent2">
                    <a:lumMod val="75000"/>
                  </a:schemeClr>
                </a:solidFill>
                <a:latin typeface="Calibri" panose="020F0502020204030204" pitchFamily="34" charset="0"/>
                <a:cs typeface="Calibri" panose="020F0502020204030204" pitchFamily="34" charset="0"/>
              </a:rPr>
              <a:t> kommunikációs eszköz lehet.</a:t>
            </a:r>
          </a:p>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Egyrészt jó tárgyalási hátteret biztosíthat a további fejlesztésekkel, támogatásokkal kapcsolatos tárgyalásokon. Például egy fejlesztési projekt uniós támogatása véget ér, maga a projekt sikeres, de fenntarthatóságával gondok vannak (nincs meg a pénzügyi háttér) – egy alaposan kidolgozott értékelési jelentés hivatkozási alapként használható arra, hogy a projektet más forrásokból továbbra is támogatni kell.</a:t>
            </a:r>
          </a:p>
          <a:p>
            <a:pPr algn="just"/>
            <a:endParaRPr lang="hu-HU" b="1" dirty="0">
              <a:solidFill>
                <a:schemeClr val="accent2">
                  <a:lumMod val="75000"/>
                </a:schemeClr>
              </a:solidFill>
              <a:latin typeface="Calibri" panose="020F0502020204030204" pitchFamily="34" charset="0"/>
              <a:cs typeface="Calibri" panose="020F0502020204030204" pitchFamily="34" charset="0"/>
            </a:endParaRPr>
          </a:p>
          <a:p>
            <a:pPr algn="just"/>
            <a:r>
              <a:rPr lang="hu-HU" b="1" dirty="0">
                <a:solidFill>
                  <a:schemeClr val="accent2">
                    <a:lumMod val="75000"/>
                  </a:schemeClr>
                </a:solidFill>
                <a:latin typeface="Calibri" panose="020F0502020204030204" pitchFamily="34" charset="0"/>
                <a:cs typeface="Calibri" panose="020F0502020204030204" pitchFamily="34" charset="0"/>
              </a:rPr>
              <a:t>Egy értékelési jelentés a lakosság irányába is jól használható, mint kommunikációs eszköz. Növelheti a fejlesztési program hitelességét, támogatottságát az érintettek körében.</a:t>
            </a:r>
          </a:p>
        </p:txBody>
      </p:sp>
    </p:spTree>
    <p:extLst>
      <p:ext uri="{BB962C8B-B14F-4D97-AF65-F5344CB8AC3E}">
        <p14:creationId xmlns:p14="http://schemas.microsoft.com/office/powerpoint/2010/main" val="251355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FB110F-E203-470D-ACD1-EC51C7728A98}"/>
              </a:ext>
            </a:extLst>
          </p:cNvPr>
          <p:cNvSpPr>
            <a:spLocks noGrp="1"/>
          </p:cNvSpPr>
          <p:nvPr>
            <p:ph type="title"/>
          </p:nvPr>
        </p:nvSpPr>
        <p:spPr>
          <a:xfrm>
            <a:off x="1694576" y="624109"/>
            <a:ext cx="9810035" cy="5600521"/>
          </a:xfrm>
        </p:spPr>
        <p:txBody>
          <a:bodyPr/>
          <a:lstStyle/>
          <a:p>
            <a:endParaRPr lang="hu-HU" dirty="0"/>
          </a:p>
        </p:txBody>
      </p:sp>
      <p:pic>
        <p:nvPicPr>
          <p:cNvPr id="4" name="Kép 3">
            <a:extLst>
              <a:ext uri="{FF2B5EF4-FFF2-40B4-BE49-F238E27FC236}">
                <a16:creationId xmlns:a16="http://schemas.microsoft.com/office/drawing/2014/main" id="{5F8FC13B-C0CA-41DC-AC27-8C4137E55190}"/>
              </a:ext>
            </a:extLst>
          </p:cNvPr>
          <p:cNvPicPr>
            <a:picLocks noChangeAspect="1"/>
          </p:cNvPicPr>
          <p:nvPr/>
        </p:nvPicPr>
        <p:blipFill>
          <a:blip r:embed="rId2"/>
          <a:stretch>
            <a:fillRect/>
          </a:stretch>
        </p:blipFill>
        <p:spPr>
          <a:xfrm>
            <a:off x="1694576" y="624109"/>
            <a:ext cx="8561306" cy="5600521"/>
          </a:xfrm>
          <a:prstGeom prst="rect">
            <a:avLst/>
          </a:prstGeom>
        </p:spPr>
      </p:pic>
    </p:spTree>
    <p:extLst>
      <p:ext uri="{BB962C8B-B14F-4D97-AF65-F5344CB8AC3E}">
        <p14:creationId xmlns:p14="http://schemas.microsoft.com/office/powerpoint/2010/main" val="1726792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DFA3D72-A6A8-4F08-A161-985BBEA34DC8}"/>
              </a:ext>
            </a:extLst>
          </p:cNvPr>
          <p:cNvSpPr>
            <a:spLocks noGrp="1"/>
          </p:cNvSpPr>
          <p:nvPr>
            <p:ph type="title"/>
          </p:nvPr>
        </p:nvSpPr>
        <p:spPr>
          <a:xfrm>
            <a:off x="1702966" y="234892"/>
            <a:ext cx="9801646" cy="796954"/>
          </a:xfrm>
        </p:spPr>
        <p:txBody>
          <a:bodyPr anchor="t">
            <a:normAutofit/>
          </a:bodyPr>
          <a:lstStyle/>
          <a:p>
            <a:pPr algn="ctr"/>
            <a:r>
              <a:rPr lang="hu-HU" sz="3200" b="1" dirty="0">
                <a:latin typeface="Calibri" panose="020F0502020204030204" pitchFamily="34" charset="0"/>
                <a:cs typeface="Calibri" panose="020F0502020204030204" pitchFamily="34" charset="0"/>
              </a:rPr>
              <a:t>Értékelés, mint munkafolyamat</a:t>
            </a:r>
          </a:p>
        </p:txBody>
      </p:sp>
      <p:sp>
        <p:nvSpPr>
          <p:cNvPr id="3" name="Szöveg helye 2">
            <a:extLst>
              <a:ext uri="{FF2B5EF4-FFF2-40B4-BE49-F238E27FC236}">
                <a16:creationId xmlns:a16="http://schemas.microsoft.com/office/drawing/2014/main" id="{B3A393D4-9179-4DD5-A929-7DE5F8F9C79F}"/>
              </a:ext>
            </a:extLst>
          </p:cNvPr>
          <p:cNvSpPr>
            <a:spLocks noGrp="1"/>
          </p:cNvSpPr>
          <p:nvPr>
            <p:ph type="body" idx="1"/>
          </p:nvPr>
        </p:nvSpPr>
        <p:spPr>
          <a:xfrm>
            <a:off x="1937858" y="1031846"/>
            <a:ext cx="9566754" cy="5335397"/>
          </a:xfrm>
        </p:spPr>
        <p:txBody>
          <a:bodyPr>
            <a:noAutofit/>
          </a:bodyPr>
          <a:lstStyle/>
          <a:p>
            <a:r>
              <a:rPr lang="hu-HU" dirty="0">
                <a:solidFill>
                  <a:schemeClr val="accent2">
                    <a:lumMod val="75000"/>
                  </a:schemeClr>
                </a:solidFill>
                <a:latin typeface="Calibri" panose="020F0502020204030204" pitchFamily="34" charset="0"/>
                <a:cs typeface="Calibri" panose="020F0502020204030204" pitchFamily="34" charset="0"/>
              </a:rPr>
              <a:t>1. lépés: A projekt és az értékelés jellegének meghatározása („tipizálása”)</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Még az értékelési munka megkezdése előtt tudatosan végig kell gondolni a vizsgált projektnek és magának az értékelésnek a jellemzőit, amelyek aztán meghatározzák, hogy hogyan bonyolítsuk le az értékelési munkát, milyen módszertant alkalmazzunk.</a:t>
            </a:r>
          </a:p>
          <a:p>
            <a:endParaRPr lang="hu-HU" dirty="0">
              <a:solidFill>
                <a:schemeClr val="accent2">
                  <a:lumMod val="75000"/>
                </a:schemeClr>
              </a:solidFill>
              <a:latin typeface="Calibri" panose="020F0502020204030204" pitchFamily="34" charset="0"/>
              <a:cs typeface="Calibri" panose="020F0502020204030204" pitchFamily="34" charset="0"/>
            </a:endParaRPr>
          </a:p>
          <a:p>
            <a:pPr algn="l"/>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2. Lépés: 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 tárgyának meghatározása</a:t>
            </a:r>
          </a:p>
          <a:p>
            <a:pPr algn="l"/>
            <a:endParaRPr lang="hu-HU" b="0" i="0" u="none" strike="noStrike" baseline="0" dirty="0">
              <a:solidFill>
                <a:schemeClr val="accent2">
                  <a:lumMod val="75000"/>
                </a:schemeClr>
              </a:solidFill>
              <a:latin typeface="Calibri" panose="020F0502020204030204" pitchFamily="34" charset="0"/>
              <a:cs typeface="Calibri" panose="020F0502020204030204" pitchFamily="34" charset="0"/>
            </a:endParaRPr>
          </a:p>
          <a:p>
            <a:pPr algn="l"/>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Az előző lépéshez kapcsolódva, ki kell jelölni 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rtékelési munka tárgyat, azaz hatókörét, a lehető legvilágosabb elhatárolással. Meg kell határozni, hogy mely intézményeket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rinti 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 milyen idő-intervallumot vizsgál, és</a:t>
            </a:r>
            <a:r>
              <a:rPr lang="hu-HU" dirty="0">
                <a:solidFill>
                  <a:schemeClr val="accent2">
                    <a:lumMod val="75000"/>
                  </a:schemeClr>
                </a:solidFill>
                <a:latin typeface="Calibri" panose="020F0502020204030204" pitchFamily="34" charset="0"/>
                <a:cs typeface="Calibri" panose="020F0502020204030204" pitchFamily="34" charset="0"/>
              </a:rPr>
              <a:t> </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hogy mely kérdésekre koncentrál. Mind 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rtékelést végző, mind a megbízó hajlamos arra, hogy minden részletkérdés irányába vizsgálódjon, ami aztán szétfeszíti a munka kereteit. Ez a veszély nagyobb </a:t>
            </a:r>
            <a:r>
              <a:rPr lang="hu-HU" dirty="0">
                <a:solidFill>
                  <a:schemeClr val="accent2">
                    <a:lumMod val="75000"/>
                  </a:schemeClr>
                </a:solidFill>
                <a:latin typeface="Calibri" panose="020F0502020204030204" pitchFamily="34" charset="0"/>
                <a:cs typeface="Calibri" panose="020F0502020204030204" pitchFamily="34" charset="0"/>
              </a:rPr>
              <a:t>ö</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nkormányzatok, illetve nagyobb projektek eseten </a:t>
            </a:r>
            <a:r>
              <a:rPr lang="hu-HU" dirty="0">
                <a:solidFill>
                  <a:schemeClr val="accent2">
                    <a:lumMod val="75000"/>
                  </a:schemeClr>
                </a:solidFill>
                <a:latin typeface="Calibri" panose="020F0502020204030204" pitchFamily="34" charset="0"/>
                <a:cs typeface="Calibri" panose="020F0502020204030204" pitchFamily="34" charset="0"/>
              </a:rPr>
              <a:t>á</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ll fenn. </a:t>
            </a:r>
            <a:endParaRPr lang="hu-HU"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388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C69D4-C8E6-404C-8B1D-24D9702D0C05}"/>
              </a:ext>
            </a:extLst>
          </p:cNvPr>
          <p:cNvSpPr>
            <a:spLocks noGrp="1"/>
          </p:cNvSpPr>
          <p:nvPr>
            <p:ph type="title"/>
          </p:nvPr>
        </p:nvSpPr>
        <p:spPr>
          <a:xfrm>
            <a:off x="897622" y="117446"/>
            <a:ext cx="10606990" cy="4202884"/>
          </a:xfrm>
        </p:spPr>
        <p:txBody>
          <a:bodyPr anchor="t"/>
          <a:lstStyle/>
          <a:p>
            <a:r>
              <a:rPr lang="hu-HU" sz="1800" b="0" i="0" u="none" strike="noStrike" baseline="0" dirty="0">
                <a:latin typeface="Calibri" panose="020F0502020204030204" pitchFamily="34" charset="0"/>
                <a:cs typeface="Calibri" panose="020F0502020204030204" pitchFamily="34" charset="0"/>
              </a:rPr>
              <a:t>3. </a:t>
            </a:r>
            <a:r>
              <a:rPr lang="hu-HU" sz="1800" dirty="0">
                <a:latin typeface="Calibri" panose="020F0502020204030204" pitchFamily="34" charset="0"/>
                <a:cs typeface="Calibri" panose="020F0502020204030204" pitchFamily="34" charset="0"/>
              </a:rPr>
              <a:t>l</a:t>
            </a:r>
            <a:r>
              <a:rPr lang="hu-HU" sz="1800" b="0" i="0" u="none" strike="noStrike" baseline="0" dirty="0">
                <a:latin typeface="Calibri" panose="020F0502020204030204" pitchFamily="34" charset="0"/>
                <a:cs typeface="Calibri" panose="020F0502020204030204" pitchFamily="34" charset="0"/>
              </a:rPr>
              <a:t>épes: A felelősségi- </a:t>
            </a:r>
            <a:r>
              <a:rPr lang="hu-HU" sz="1800" dirty="0">
                <a:latin typeface="Calibri" panose="020F0502020204030204" pitchFamily="34" charset="0"/>
                <a:cs typeface="Calibri" panose="020F0502020204030204" pitchFamily="34" charset="0"/>
              </a:rPr>
              <a:t>é</a:t>
            </a:r>
            <a:r>
              <a:rPr lang="hu-HU" sz="1800" b="0" i="0" u="none" strike="noStrike" baseline="0" dirty="0">
                <a:latin typeface="Calibri" panose="020F0502020204030204" pitchFamily="34" charset="0"/>
                <a:cs typeface="Calibri" panose="020F0502020204030204" pitchFamily="34" charset="0"/>
              </a:rPr>
              <a:t>s feladatkörök pontos meghatározása</a:t>
            </a:r>
            <a:br>
              <a:rPr lang="hu-HU" sz="1800" b="0" i="0" u="none" strike="noStrike" baseline="0" dirty="0">
                <a:latin typeface="Calibri" panose="020F0502020204030204" pitchFamily="34" charset="0"/>
                <a:cs typeface="Calibri" panose="020F0502020204030204" pitchFamily="34" charset="0"/>
              </a:rPr>
            </a:b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A feladatkorok meghatározásakor az </a:t>
            </a:r>
            <a:r>
              <a:rPr lang="hu-HU" sz="1800" dirty="0">
                <a:latin typeface="Calibri" panose="020F0502020204030204" pitchFamily="34" charset="0"/>
                <a:cs typeface="Calibri" panose="020F0502020204030204" pitchFamily="34" charset="0"/>
              </a:rPr>
              <a:t>Ö</a:t>
            </a:r>
            <a:r>
              <a:rPr lang="hu-HU" sz="1800" b="0" i="0" u="none" strike="noStrike" baseline="0" dirty="0">
                <a:latin typeface="Calibri" panose="020F0502020204030204" pitchFamily="34" charset="0"/>
                <a:cs typeface="Calibri" panose="020F0502020204030204" pitchFamily="34" charset="0"/>
              </a:rPr>
              <a:t>nkormányzat vagy a projektmenedzsmentet ellátó szerv kijelöli az </a:t>
            </a:r>
            <a:r>
              <a:rPr lang="hu-HU" sz="1800" dirty="0">
                <a:latin typeface="Calibri" panose="020F0502020204030204" pitchFamily="34" charset="0"/>
                <a:cs typeface="Calibri" panose="020F0502020204030204" pitchFamily="34" charset="0"/>
              </a:rPr>
              <a:t>é</a:t>
            </a:r>
            <a:r>
              <a:rPr lang="hu-HU" sz="1800" b="0" i="0" u="none" strike="noStrike" baseline="0" dirty="0">
                <a:latin typeface="Calibri" panose="020F0502020204030204" pitchFamily="34" charset="0"/>
                <a:cs typeface="Calibri" panose="020F0502020204030204" pitchFamily="34" charset="0"/>
              </a:rPr>
              <a:t>rtékelésben resztvevő munkatársakat – létszámbeli és pénzbeli kapacitásától függően. Érdemes a következő</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felosztást követni:</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 </a:t>
            </a:r>
            <a:r>
              <a:rPr lang="hu-HU" sz="1800" b="0" i="0" u="sng" strike="noStrike" baseline="0" dirty="0">
                <a:latin typeface="Calibri" panose="020F0502020204030204" pitchFamily="34" charset="0"/>
                <a:cs typeface="Calibri" panose="020F0502020204030204" pitchFamily="34" charset="0"/>
              </a:rPr>
              <a:t>megbízói-döntéshozói szint</a:t>
            </a:r>
            <a:r>
              <a:rPr lang="hu-HU" sz="1800" b="0" i="0" u="none" strike="noStrike" baseline="0" dirty="0">
                <a:latin typeface="Calibri" panose="020F0502020204030204" pitchFamily="34" charset="0"/>
                <a:cs typeface="Calibri" panose="020F0502020204030204" pitchFamily="34" charset="0"/>
              </a:rPr>
              <a:t>, amely kijelöli az értékelési kérdéseket, és az értékelési jelentés alapján a projektet érintő döntéseket meghozza,</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 </a:t>
            </a:r>
            <a:r>
              <a:rPr lang="hu-HU" sz="1800" b="0" i="0" u="sng" strike="noStrike" baseline="0" dirty="0">
                <a:latin typeface="Calibri" panose="020F0502020204030204" pitchFamily="34" charset="0"/>
                <a:cs typeface="Calibri" panose="020F0502020204030204" pitchFamily="34" charset="0"/>
              </a:rPr>
              <a:t>értékelés-irányítói szint</a:t>
            </a:r>
            <a:r>
              <a:rPr lang="hu-HU" sz="1800" b="0" i="0" u="none" strike="noStrike" baseline="0" dirty="0">
                <a:latin typeface="Calibri" panose="020F0502020204030204" pitchFamily="34" charset="0"/>
                <a:cs typeface="Calibri" panose="020F0502020204030204" pitchFamily="34" charset="0"/>
              </a:rPr>
              <a:t>, amely az értékelési kérdések alapján kialakítja a tematikát, folyamatosan felügyeli és ellenőrzi az értékelési munkát,</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 operatív szint, amely összegyűjti a szükséges információkat, rendszerezi azokat, és jelentésekbe foglalja.</a:t>
            </a:r>
            <a:endParaRPr lang="hu-HU"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82734528-9630-44E9-8996-2F4C185B98EF}"/>
              </a:ext>
            </a:extLst>
          </p:cNvPr>
          <p:cNvSpPr>
            <a:spLocks noGrp="1"/>
          </p:cNvSpPr>
          <p:nvPr>
            <p:ph type="body" idx="1"/>
          </p:nvPr>
        </p:nvSpPr>
        <p:spPr>
          <a:xfrm>
            <a:off x="1711354" y="3187818"/>
            <a:ext cx="10083567" cy="3481430"/>
          </a:xfrm>
        </p:spPr>
        <p:txBody>
          <a:bodyPr>
            <a:noAutofit/>
          </a:bodyPr>
          <a:lstStyle/>
          <a:p>
            <a:r>
              <a:rPr lang="hu-HU" sz="1800" dirty="0">
                <a:solidFill>
                  <a:schemeClr val="accent2">
                    <a:lumMod val="75000"/>
                  </a:schemeClr>
                </a:solidFill>
                <a:latin typeface="Calibri" panose="020F0502020204030204" pitchFamily="34" charset="0"/>
                <a:cs typeface="Calibri" panose="020F0502020204030204" pitchFamily="34" charset="0"/>
              </a:rPr>
              <a:t>4. Lépés: Az értékelő kérdések megfogalmazása</a:t>
            </a:r>
          </a:p>
          <a:p>
            <a:r>
              <a:rPr lang="hu-HU" sz="1800" dirty="0">
                <a:solidFill>
                  <a:schemeClr val="accent2">
                    <a:lumMod val="75000"/>
                  </a:schemeClr>
                </a:solidFill>
                <a:latin typeface="Calibri" panose="020F0502020204030204" pitchFamily="34" charset="0"/>
                <a:cs typeface="Calibri" panose="020F0502020204030204" pitchFamily="34" charset="0"/>
              </a:rPr>
              <a:t>Az értékelő kérdések összegyűjtésével és összeszerkesztésével olyan hasznos munkaeszközt kapunk, ami biztosítja, hogy az értékelés a lehető legteljesebb mértékben lefedje az értékelési célokat, és ne térjen el azoktól. Megkülönböztethetünk egymástól normatív, ok-okozati összefüggéseket feltáró, és leíró jellegű kérdéseket.</a:t>
            </a:r>
          </a:p>
          <a:p>
            <a:r>
              <a:rPr lang="hu-HU" sz="1800" dirty="0">
                <a:solidFill>
                  <a:schemeClr val="accent2">
                    <a:lumMod val="75000"/>
                  </a:schemeClr>
                </a:solidFill>
                <a:latin typeface="Calibri" panose="020F0502020204030204" pitchFamily="34" charset="0"/>
                <a:cs typeface="Calibri" panose="020F0502020204030204" pitchFamily="34" charset="0"/>
              </a:rPr>
              <a:t>- Normatív: „A projekt-költségeket figyelembe véve, megfelelő mértékű volt-e a projekt hatása a település foglalkoztatottságára?”</a:t>
            </a:r>
          </a:p>
          <a:p>
            <a:r>
              <a:rPr lang="hu-HU" sz="1800" dirty="0">
                <a:solidFill>
                  <a:schemeClr val="accent2">
                    <a:lumMod val="75000"/>
                  </a:schemeClr>
                </a:solidFill>
                <a:latin typeface="Calibri" panose="020F0502020204030204" pitchFamily="34" charset="0"/>
                <a:cs typeface="Calibri" panose="020F0502020204030204" pitchFamily="34" charset="0"/>
              </a:rPr>
              <a:t>- Ok-okozati: „A projekt eredményeképpen mekkora mértékben növekedett a foglalkoztatottság a településen?”</a:t>
            </a:r>
          </a:p>
          <a:p>
            <a:r>
              <a:rPr lang="hu-HU" sz="1800" dirty="0">
                <a:solidFill>
                  <a:schemeClr val="accent2">
                    <a:lumMod val="75000"/>
                  </a:schemeClr>
                </a:solidFill>
                <a:latin typeface="Calibri" panose="020F0502020204030204" pitchFamily="34" charset="0"/>
                <a:cs typeface="Calibri" panose="020F0502020204030204" pitchFamily="34" charset="0"/>
              </a:rPr>
              <a:t>- Leíró: „Milyen módon csökkentette a projekt a település munkanélküliségi rátáját?”</a:t>
            </a:r>
          </a:p>
        </p:txBody>
      </p:sp>
    </p:spTree>
    <p:extLst>
      <p:ext uri="{BB962C8B-B14F-4D97-AF65-F5344CB8AC3E}">
        <p14:creationId xmlns:p14="http://schemas.microsoft.com/office/powerpoint/2010/main" val="2977642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1515B6-84FF-483B-AB80-5B4CC88F66AF}"/>
              </a:ext>
            </a:extLst>
          </p:cNvPr>
          <p:cNvSpPr>
            <a:spLocks noGrp="1"/>
          </p:cNvSpPr>
          <p:nvPr>
            <p:ph type="title"/>
          </p:nvPr>
        </p:nvSpPr>
        <p:spPr>
          <a:xfrm>
            <a:off x="1786856" y="624110"/>
            <a:ext cx="9717756" cy="5860580"/>
          </a:xfrm>
        </p:spPr>
        <p:txBody>
          <a:bodyPr/>
          <a:lstStyle/>
          <a:p>
            <a:endParaRPr lang="hu-HU" dirty="0"/>
          </a:p>
        </p:txBody>
      </p:sp>
      <p:pic>
        <p:nvPicPr>
          <p:cNvPr id="4" name="Kép 3">
            <a:extLst>
              <a:ext uri="{FF2B5EF4-FFF2-40B4-BE49-F238E27FC236}">
                <a16:creationId xmlns:a16="http://schemas.microsoft.com/office/drawing/2014/main" id="{635DB325-91D5-4E30-BA94-E7F0B4405514}"/>
              </a:ext>
            </a:extLst>
          </p:cNvPr>
          <p:cNvPicPr>
            <a:picLocks noChangeAspect="1"/>
          </p:cNvPicPr>
          <p:nvPr/>
        </p:nvPicPr>
        <p:blipFill>
          <a:blip r:embed="rId2"/>
          <a:stretch>
            <a:fillRect/>
          </a:stretch>
        </p:blipFill>
        <p:spPr>
          <a:xfrm>
            <a:off x="1786856" y="624110"/>
            <a:ext cx="5028152" cy="3352101"/>
          </a:xfrm>
          <a:prstGeom prst="rect">
            <a:avLst/>
          </a:prstGeom>
        </p:spPr>
      </p:pic>
      <p:pic>
        <p:nvPicPr>
          <p:cNvPr id="6" name="Kép 5">
            <a:extLst>
              <a:ext uri="{FF2B5EF4-FFF2-40B4-BE49-F238E27FC236}">
                <a16:creationId xmlns:a16="http://schemas.microsoft.com/office/drawing/2014/main" id="{68D54B45-D734-4E47-B6BC-255262C2BD31}"/>
              </a:ext>
            </a:extLst>
          </p:cNvPr>
          <p:cNvPicPr>
            <a:picLocks noChangeAspect="1"/>
          </p:cNvPicPr>
          <p:nvPr/>
        </p:nvPicPr>
        <p:blipFill>
          <a:blip r:embed="rId3"/>
          <a:stretch>
            <a:fillRect/>
          </a:stretch>
        </p:blipFill>
        <p:spPr>
          <a:xfrm>
            <a:off x="6815008" y="2132075"/>
            <a:ext cx="3264461" cy="4352615"/>
          </a:xfrm>
          <a:prstGeom prst="rect">
            <a:avLst/>
          </a:prstGeom>
        </p:spPr>
      </p:pic>
      <p:pic>
        <p:nvPicPr>
          <p:cNvPr id="8" name="Kép 7">
            <a:extLst>
              <a:ext uri="{FF2B5EF4-FFF2-40B4-BE49-F238E27FC236}">
                <a16:creationId xmlns:a16="http://schemas.microsoft.com/office/drawing/2014/main" id="{616D9421-FFE0-45E2-9AE4-AA505E933B15}"/>
              </a:ext>
            </a:extLst>
          </p:cNvPr>
          <p:cNvPicPr>
            <a:picLocks noChangeAspect="1"/>
          </p:cNvPicPr>
          <p:nvPr/>
        </p:nvPicPr>
        <p:blipFill>
          <a:blip r:embed="rId4"/>
          <a:stretch>
            <a:fillRect/>
          </a:stretch>
        </p:blipFill>
        <p:spPr>
          <a:xfrm>
            <a:off x="6815008" y="624110"/>
            <a:ext cx="2926080" cy="1950720"/>
          </a:xfrm>
          <a:prstGeom prst="rect">
            <a:avLst/>
          </a:prstGeom>
        </p:spPr>
      </p:pic>
      <p:pic>
        <p:nvPicPr>
          <p:cNvPr id="10" name="Kép 9">
            <a:extLst>
              <a:ext uri="{FF2B5EF4-FFF2-40B4-BE49-F238E27FC236}">
                <a16:creationId xmlns:a16="http://schemas.microsoft.com/office/drawing/2014/main" id="{FC774B81-4E41-47FF-BF5C-237095D95ABB}"/>
              </a:ext>
            </a:extLst>
          </p:cNvPr>
          <p:cNvPicPr>
            <a:picLocks noChangeAspect="1"/>
          </p:cNvPicPr>
          <p:nvPr/>
        </p:nvPicPr>
        <p:blipFill>
          <a:blip r:embed="rId5"/>
          <a:stretch>
            <a:fillRect/>
          </a:stretch>
        </p:blipFill>
        <p:spPr>
          <a:xfrm>
            <a:off x="2465666" y="3649211"/>
            <a:ext cx="4349342" cy="2899561"/>
          </a:xfrm>
          <a:prstGeom prst="rect">
            <a:avLst/>
          </a:prstGeom>
        </p:spPr>
      </p:pic>
    </p:spTree>
    <p:extLst>
      <p:ext uri="{BB962C8B-B14F-4D97-AF65-F5344CB8AC3E}">
        <p14:creationId xmlns:p14="http://schemas.microsoft.com/office/powerpoint/2010/main" val="2004832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8F44178-5023-4591-863C-A55C3E2E9BF9}"/>
              </a:ext>
            </a:extLst>
          </p:cNvPr>
          <p:cNvSpPr>
            <a:spLocks noGrp="1"/>
          </p:cNvSpPr>
          <p:nvPr>
            <p:ph type="title"/>
          </p:nvPr>
        </p:nvSpPr>
        <p:spPr>
          <a:xfrm>
            <a:off x="595618" y="243281"/>
            <a:ext cx="10908993" cy="2835479"/>
          </a:xfrm>
        </p:spPr>
        <p:txBody>
          <a:bodyPr anchor="t"/>
          <a:lstStyle/>
          <a:p>
            <a:pPr algn="l"/>
            <a:r>
              <a:rPr lang="hu-HU" sz="1800" b="0" i="0" u="none" strike="noStrike" baseline="0" dirty="0">
                <a:latin typeface="Calibri" panose="020F0502020204030204" pitchFamily="34" charset="0"/>
                <a:cs typeface="Calibri" panose="020F0502020204030204" pitchFamily="34" charset="0"/>
              </a:rPr>
              <a:t>Ideális esetben mindhárom kérdéstípusnak szerepelnie kell egy </a:t>
            </a:r>
            <a:r>
              <a:rPr lang="hu-HU" sz="1800" dirty="0">
                <a:latin typeface="Calibri" panose="020F0502020204030204" pitchFamily="34" charset="0"/>
                <a:cs typeface="Calibri" panose="020F0502020204030204" pitchFamily="34" charset="0"/>
              </a:rPr>
              <a:t>é</a:t>
            </a:r>
            <a:r>
              <a:rPr lang="hu-HU" sz="1800" b="0" i="0" u="none" strike="noStrike" baseline="0" dirty="0">
                <a:latin typeface="Calibri" panose="020F0502020204030204" pitchFamily="34" charset="0"/>
                <a:cs typeface="Calibri" panose="020F0502020204030204" pitchFamily="34" charset="0"/>
              </a:rPr>
              <a:t>rtékelési</a:t>
            </a:r>
            <a:r>
              <a:rPr lang="hu-HU" sz="1800" dirty="0">
                <a:latin typeface="Calibri" panose="020F0502020204030204" pitchFamily="34" charset="0"/>
                <a:cs typeface="Calibri" panose="020F0502020204030204" pitchFamily="34" charset="0"/>
              </a:rPr>
              <a:t> </a:t>
            </a:r>
            <a:r>
              <a:rPr lang="hu-HU" sz="1800" b="0" i="0" u="none" strike="noStrike" baseline="0" dirty="0">
                <a:latin typeface="Calibri" panose="020F0502020204030204" pitchFamily="34" charset="0"/>
                <a:cs typeface="Calibri" panose="020F0502020204030204" pitchFamily="34" charset="0"/>
              </a:rPr>
              <a:t>kérdéssoron. A kérdésekkel kapcsolatban ezen kívül egyéb elvarasunk lehet az, hogy a projekt szempontjából releváns választ kaphassunk – tehát</a:t>
            </a:r>
            <a:r>
              <a:rPr lang="hu-HU" sz="1800" dirty="0">
                <a:latin typeface="Calibri" panose="020F0502020204030204" pitchFamily="34" charset="0"/>
                <a:cs typeface="Calibri" panose="020F0502020204030204" pitchFamily="34" charset="0"/>
              </a:rPr>
              <a:t> </a:t>
            </a:r>
            <a:r>
              <a:rPr lang="hu-HU" sz="1800" b="0" i="0" u="none" strike="noStrike" baseline="0" dirty="0">
                <a:latin typeface="Calibri" panose="020F0502020204030204" pitchFamily="34" charset="0"/>
                <a:cs typeface="Calibri" panose="020F0502020204030204" pitchFamily="34" charset="0"/>
              </a:rPr>
              <a:t>olyat, ami valóban használható információval szolgál, vagy ami a későbbi</a:t>
            </a:r>
            <a:r>
              <a:rPr lang="hu-HU" sz="1800" dirty="0">
                <a:latin typeface="Calibri" panose="020F0502020204030204" pitchFamily="34" charset="0"/>
                <a:cs typeface="Calibri" panose="020F0502020204030204" pitchFamily="34" charset="0"/>
              </a:rPr>
              <a:t> </a:t>
            </a:r>
            <a:r>
              <a:rPr lang="hu-HU" sz="1800" b="0" i="0" u="none" strike="noStrike" baseline="0" dirty="0">
                <a:latin typeface="Calibri" panose="020F0502020204030204" pitchFamily="34" charset="0"/>
                <a:cs typeface="Calibri" panose="020F0502020204030204" pitchFamily="34" charset="0"/>
              </a:rPr>
              <a:t>döntésekre valóban befolyással lehet.</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A kérdéseket jó, ha be tudjuk sorolni egy bírálati kritérium alá (a projekt mely aspektusara vonatkozik a kérdés):</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	- relevancia,</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	- hatékonyság,</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	- hatásosság,</a:t>
            </a: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	- hasznosság.</a:t>
            </a:r>
            <a:br>
              <a:rPr lang="hu-HU" sz="1800" b="0" i="0" u="none" strike="noStrike" baseline="0" dirty="0">
                <a:latin typeface="Calibri" panose="020F0502020204030204" pitchFamily="34" charset="0"/>
                <a:cs typeface="Calibri" panose="020F0502020204030204" pitchFamily="34" charset="0"/>
              </a:rPr>
            </a:br>
            <a:br>
              <a:rPr lang="hu-HU" sz="1800" b="0" i="0" u="none" strike="noStrike" baseline="0" dirty="0">
                <a:latin typeface="Calibri" panose="020F0502020204030204" pitchFamily="34" charset="0"/>
                <a:cs typeface="Calibri" panose="020F0502020204030204" pitchFamily="34" charset="0"/>
              </a:rPr>
            </a:br>
            <a:r>
              <a:rPr lang="hu-HU" sz="1800" b="0" i="0" u="none" strike="noStrike" baseline="0" dirty="0">
                <a:latin typeface="Calibri" panose="020F0502020204030204" pitchFamily="34" charset="0"/>
                <a:cs typeface="Calibri" panose="020F0502020204030204" pitchFamily="34" charset="0"/>
              </a:rPr>
              <a:t>A kérdések </a:t>
            </a:r>
            <a:r>
              <a:rPr lang="hu-HU" sz="1800" dirty="0">
                <a:latin typeface="Calibri" panose="020F0502020204030204" pitchFamily="34" charset="0"/>
                <a:cs typeface="Calibri" panose="020F0502020204030204" pitchFamily="34" charset="0"/>
              </a:rPr>
              <a:t>ö</a:t>
            </a:r>
            <a:r>
              <a:rPr lang="hu-HU" sz="1800" b="0" i="0" u="none" strike="noStrike" baseline="0" dirty="0">
                <a:latin typeface="Calibri" panose="020F0502020204030204" pitchFamily="34" charset="0"/>
                <a:cs typeface="Calibri" panose="020F0502020204030204" pitchFamily="34" charset="0"/>
              </a:rPr>
              <a:t>sszeállítása a megbízó-döntéshozó feladata!</a:t>
            </a:r>
            <a:endParaRPr lang="hu-HU"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C39FFEC0-BDC7-463B-ABB1-F4D3AAB821C5}"/>
              </a:ext>
            </a:extLst>
          </p:cNvPr>
          <p:cNvSpPr>
            <a:spLocks noGrp="1"/>
          </p:cNvSpPr>
          <p:nvPr>
            <p:ph type="body" idx="1"/>
          </p:nvPr>
        </p:nvSpPr>
        <p:spPr>
          <a:xfrm>
            <a:off x="2365695" y="3779241"/>
            <a:ext cx="9429225" cy="2898396"/>
          </a:xfrm>
        </p:spPr>
        <p:txBody>
          <a:bodyPr>
            <a:normAutofit/>
          </a:bodyPr>
          <a:lstStyle/>
          <a:p>
            <a:pPr algn="l"/>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5. </a:t>
            </a:r>
            <a:r>
              <a:rPr lang="hu-HU" sz="1800" dirty="0">
                <a:solidFill>
                  <a:schemeClr val="accent2">
                    <a:lumMod val="75000"/>
                  </a:schemeClr>
                </a:solidFill>
                <a:latin typeface="Calibri" panose="020F0502020204030204" pitchFamily="34" charset="0"/>
                <a:cs typeface="Calibri" panose="020F0502020204030204" pitchFamily="34" charset="0"/>
              </a:rPr>
              <a:t>lé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pés: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rtékelési tematika </a:t>
            </a:r>
            <a:r>
              <a:rPr lang="hu-HU" sz="1800" dirty="0">
                <a:solidFill>
                  <a:schemeClr val="accent2">
                    <a:lumMod val="75000"/>
                  </a:schemeClr>
                </a:solidFill>
                <a:latin typeface="Calibri" panose="020F0502020204030204" pitchFamily="34" charset="0"/>
                <a:cs typeface="Calibri" panose="020F0502020204030204" pitchFamily="34" charset="0"/>
              </a:rPr>
              <a:t>ö</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sszeállítása,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rtékelési módszerek kiválasztása</a:t>
            </a:r>
          </a:p>
          <a:p>
            <a:pPr algn="just"/>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Az értékelési kérdések pontosításával, az elvégzendő munkalépesek, munkamódszerek felvázolásával jön létre a tematika, melynek elkészítése az értékelésirányító feladata.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rtékelésirányító – mint neve is mutatja – </a:t>
            </a:r>
            <a:r>
              <a:rPr lang="hu-HU" sz="1800" dirty="0">
                <a:solidFill>
                  <a:schemeClr val="accent2">
                    <a:lumMod val="75000"/>
                  </a:schemeClr>
                </a:solidFill>
                <a:latin typeface="Calibri" panose="020F0502020204030204" pitchFamily="34" charset="0"/>
                <a:cs typeface="Calibri" panose="020F0502020204030204" pitchFamily="34" charset="0"/>
              </a:rPr>
              <a:t>ö</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sszefogja a megbízó-döntéshozó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s az operatív szint között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rtékelési munkát, rögzíti a feladat- es felelősségi köröket. Rögzíti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 során alkalmazott vizsgálati módszereket. Összhangba hozza a költségeket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s a rendelkezésre </a:t>
            </a:r>
            <a:r>
              <a:rPr lang="hu-HU" sz="1800" dirty="0">
                <a:solidFill>
                  <a:schemeClr val="accent2">
                    <a:lumMod val="75000"/>
                  </a:schemeClr>
                </a:solidFill>
                <a:latin typeface="Calibri" panose="020F0502020204030204" pitchFamily="34" charset="0"/>
                <a:cs typeface="Calibri" panose="020F0502020204030204" pitchFamily="34" charset="0"/>
              </a:rPr>
              <a:t>á</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lló forrásokat – figyelembe véve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a:t>
            </a:r>
            <a:r>
              <a:rPr lang="hu-HU" sz="1800" dirty="0">
                <a:solidFill>
                  <a:schemeClr val="accent2">
                    <a:lumMod val="75000"/>
                  </a:schemeClr>
                </a:solidFill>
                <a:latin typeface="Calibri" panose="020F0502020204030204" pitchFamily="34" charset="0"/>
                <a:cs typeface="Calibri" panose="020F0502020204030204" pitchFamily="34" charset="0"/>
              </a:rPr>
              <a:t> </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jellemzőit. Terjedelme 5–15 oldal.</a:t>
            </a:r>
            <a:endParaRPr lang="hu-HU"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858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0368B1-5756-47F2-8C0F-5041550819A3}"/>
              </a:ext>
            </a:extLst>
          </p:cNvPr>
          <p:cNvSpPr>
            <a:spLocks noGrp="1"/>
          </p:cNvSpPr>
          <p:nvPr>
            <p:ph type="title"/>
          </p:nvPr>
        </p:nvSpPr>
        <p:spPr>
          <a:xfrm>
            <a:off x="1719744" y="624109"/>
            <a:ext cx="9784868" cy="5634077"/>
          </a:xfrm>
        </p:spPr>
        <p:txBody>
          <a:bodyPr anchor="b"/>
          <a:lstStyle/>
          <a:p>
            <a:endParaRPr lang="hu-HU" dirty="0"/>
          </a:p>
        </p:txBody>
      </p:sp>
      <p:pic>
        <p:nvPicPr>
          <p:cNvPr id="4" name="Kép 3">
            <a:extLst>
              <a:ext uri="{FF2B5EF4-FFF2-40B4-BE49-F238E27FC236}">
                <a16:creationId xmlns:a16="http://schemas.microsoft.com/office/drawing/2014/main" id="{E9CA229F-3CF6-4EC1-B8D0-CDD86F9633D6}"/>
              </a:ext>
            </a:extLst>
          </p:cNvPr>
          <p:cNvPicPr>
            <a:picLocks noChangeAspect="1"/>
          </p:cNvPicPr>
          <p:nvPr/>
        </p:nvPicPr>
        <p:blipFill>
          <a:blip r:embed="rId2"/>
          <a:stretch>
            <a:fillRect/>
          </a:stretch>
        </p:blipFill>
        <p:spPr>
          <a:xfrm>
            <a:off x="1719743" y="624109"/>
            <a:ext cx="6924989" cy="4602232"/>
          </a:xfrm>
          <a:prstGeom prst="rect">
            <a:avLst/>
          </a:prstGeom>
        </p:spPr>
      </p:pic>
      <p:pic>
        <p:nvPicPr>
          <p:cNvPr id="6" name="Kép 5">
            <a:extLst>
              <a:ext uri="{FF2B5EF4-FFF2-40B4-BE49-F238E27FC236}">
                <a16:creationId xmlns:a16="http://schemas.microsoft.com/office/drawing/2014/main" id="{502C400A-C910-469B-9EA0-3DBC479ED7B3}"/>
              </a:ext>
            </a:extLst>
          </p:cNvPr>
          <p:cNvPicPr>
            <a:picLocks noChangeAspect="1"/>
          </p:cNvPicPr>
          <p:nvPr/>
        </p:nvPicPr>
        <p:blipFill>
          <a:blip r:embed="rId3"/>
          <a:stretch>
            <a:fillRect/>
          </a:stretch>
        </p:blipFill>
        <p:spPr>
          <a:xfrm>
            <a:off x="6618914" y="3001054"/>
            <a:ext cx="4885698" cy="3257132"/>
          </a:xfrm>
          <a:prstGeom prst="rect">
            <a:avLst/>
          </a:prstGeom>
        </p:spPr>
      </p:pic>
    </p:spTree>
    <p:extLst>
      <p:ext uri="{BB962C8B-B14F-4D97-AF65-F5344CB8AC3E}">
        <p14:creationId xmlns:p14="http://schemas.microsoft.com/office/powerpoint/2010/main" val="1872580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9145D9-51BB-49ED-A0E3-A4CE9E125E8E}"/>
              </a:ext>
            </a:extLst>
          </p:cNvPr>
          <p:cNvSpPr>
            <a:spLocks noGrp="1"/>
          </p:cNvSpPr>
          <p:nvPr>
            <p:ph type="title"/>
          </p:nvPr>
        </p:nvSpPr>
        <p:spPr>
          <a:xfrm>
            <a:off x="855677" y="151003"/>
            <a:ext cx="10905687" cy="2827090"/>
          </a:xfrm>
        </p:spPr>
        <p:txBody>
          <a:bodyPr anchor="t">
            <a:noAutofit/>
          </a:bodyPr>
          <a:lstStyle/>
          <a:p>
            <a:r>
              <a:rPr lang="hu-HU" sz="2000" b="0" i="0" u="none" strike="noStrike" baseline="0" dirty="0">
                <a:latin typeface="Calibri" panose="020F0502020204030204" pitchFamily="34" charset="0"/>
                <a:cs typeface="Calibri" panose="020F0502020204030204" pitchFamily="34" charset="0"/>
              </a:rPr>
              <a:t>6. </a:t>
            </a:r>
            <a:r>
              <a:rPr lang="hu-HU" sz="2000" dirty="0">
                <a:latin typeface="Calibri" panose="020F0502020204030204" pitchFamily="34" charset="0"/>
                <a:cs typeface="Calibri" panose="020F0502020204030204" pitchFamily="34" charset="0"/>
              </a:rPr>
              <a:t>lé</a:t>
            </a:r>
            <a:r>
              <a:rPr lang="hu-HU" sz="2000" b="0" i="0" u="none" strike="noStrike" baseline="0" dirty="0">
                <a:latin typeface="Calibri" panose="020F0502020204030204" pitchFamily="34" charset="0"/>
                <a:cs typeface="Calibri" panose="020F0502020204030204" pitchFamily="34" charset="0"/>
              </a:rPr>
              <a:t>pés: Az </a:t>
            </a:r>
            <a:r>
              <a:rPr lang="hu-HU" sz="2000" dirty="0">
                <a:latin typeface="Calibri" panose="020F0502020204030204" pitchFamily="34" charset="0"/>
                <a:cs typeface="Calibri" panose="020F0502020204030204" pitchFamily="34" charset="0"/>
              </a:rPr>
              <a:t>é</a:t>
            </a:r>
            <a:r>
              <a:rPr lang="hu-HU" sz="2000" b="0" i="0" u="none" strike="noStrike" baseline="0" dirty="0">
                <a:latin typeface="Calibri" panose="020F0502020204030204" pitchFamily="34" charset="0"/>
                <a:cs typeface="Calibri" panose="020F0502020204030204" pitchFamily="34" charset="0"/>
              </a:rPr>
              <a:t>rtékelő csoport (operatív szint) kijelölése:</a:t>
            </a:r>
            <a:br>
              <a:rPr lang="hu-HU" sz="2000" b="0" i="0" u="none" strike="noStrike" baseline="0" dirty="0">
                <a:latin typeface="Calibri" panose="020F0502020204030204" pitchFamily="34" charset="0"/>
                <a:cs typeface="Calibri" panose="020F0502020204030204" pitchFamily="34" charset="0"/>
              </a:rPr>
            </a:br>
            <a:r>
              <a:rPr lang="hu-HU" sz="2000" b="0" i="0" u="none" strike="noStrike" baseline="0" dirty="0">
                <a:latin typeface="Calibri" panose="020F0502020204030204" pitchFamily="34" charset="0"/>
                <a:cs typeface="Calibri" panose="020F0502020204030204" pitchFamily="34" charset="0"/>
              </a:rPr>
              <a:t>Az előző lépéssel párhuzamosan is </a:t>
            </a:r>
            <a:r>
              <a:rPr lang="hu-HU" sz="2000" b="0" i="0" u="none" strike="noStrike" baseline="0" dirty="0" err="1">
                <a:latin typeface="Calibri" panose="020F0502020204030204" pitchFamily="34" charset="0"/>
                <a:cs typeface="Calibri" panose="020F0502020204030204" pitchFamily="34" charset="0"/>
              </a:rPr>
              <a:t>végbemehet</a:t>
            </a:r>
            <a:r>
              <a:rPr lang="hu-HU" sz="2000" b="0" i="0" u="none" strike="noStrike" baseline="0" dirty="0">
                <a:latin typeface="Calibri" panose="020F0502020204030204" pitchFamily="34" charset="0"/>
                <a:cs typeface="Calibri" panose="020F0502020204030204" pitchFamily="34" charset="0"/>
              </a:rPr>
              <a:t> a vizsgalatokat végző,</a:t>
            </a:r>
            <a:r>
              <a:rPr lang="hu-HU" sz="2000" dirty="0">
                <a:latin typeface="Calibri" panose="020F0502020204030204" pitchFamily="34" charset="0"/>
                <a:cs typeface="Calibri" panose="020F0502020204030204" pitchFamily="34" charset="0"/>
              </a:rPr>
              <a:t> </a:t>
            </a:r>
            <a:r>
              <a:rPr lang="hu-HU" sz="2000" b="0" i="0" u="none" strike="noStrike" baseline="0" dirty="0">
                <a:latin typeface="Calibri" panose="020F0502020204030204" pitchFamily="34" charset="0"/>
                <a:cs typeface="Calibri" panose="020F0502020204030204" pitchFamily="34" charset="0"/>
              </a:rPr>
              <a:t>operatív munkacsoport kijelölése/megbízása. </a:t>
            </a:r>
            <a:br>
              <a:rPr lang="hu-HU" sz="2000" b="0" i="0" u="none" strike="noStrike" baseline="0" dirty="0">
                <a:latin typeface="Calibri" panose="020F0502020204030204" pitchFamily="34" charset="0"/>
                <a:cs typeface="Calibri" panose="020F0502020204030204" pitchFamily="34" charset="0"/>
              </a:rPr>
            </a:br>
            <a:br>
              <a:rPr lang="hu-HU" sz="2000" b="0" i="0" u="none" strike="noStrike" baseline="0" dirty="0">
                <a:latin typeface="Calibri" panose="020F0502020204030204" pitchFamily="34" charset="0"/>
                <a:cs typeface="Calibri" panose="020F0502020204030204" pitchFamily="34" charset="0"/>
              </a:rPr>
            </a:br>
            <a:r>
              <a:rPr lang="hu-HU" sz="2000" b="0" i="0" u="none" strike="noStrike" baseline="0" dirty="0">
                <a:latin typeface="Calibri" panose="020F0502020204030204" pitchFamily="34" charset="0"/>
                <a:cs typeface="Calibri" panose="020F0502020204030204" pitchFamily="34" charset="0"/>
              </a:rPr>
              <a:t>Ennek során a következőkre</a:t>
            </a:r>
            <a:r>
              <a:rPr lang="hu-HU" sz="2000" dirty="0">
                <a:latin typeface="Calibri" panose="020F0502020204030204" pitchFamily="34" charset="0"/>
                <a:cs typeface="Calibri" panose="020F0502020204030204" pitchFamily="34" charset="0"/>
              </a:rPr>
              <a:t> é</a:t>
            </a:r>
            <a:r>
              <a:rPr lang="hu-HU" sz="2000" b="0" i="0" u="none" strike="noStrike" baseline="0" dirty="0">
                <a:latin typeface="Calibri" panose="020F0502020204030204" pitchFamily="34" charset="0"/>
                <a:cs typeface="Calibri" panose="020F0502020204030204" pitchFamily="34" charset="0"/>
              </a:rPr>
              <a:t>rdemes tekintettel lenni:</a:t>
            </a:r>
            <a:br>
              <a:rPr lang="hu-HU" sz="2000" b="0" i="0" u="none" strike="noStrike" baseline="0" dirty="0">
                <a:latin typeface="Calibri" panose="020F0502020204030204" pitchFamily="34" charset="0"/>
                <a:cs typeface="Calibri" panose="020F0502020204030204" pitchFamily="34" charset="0"/>
              </a:rPr>
            </a:br>
            <a:r>
              <a:rPr lang="hu-HU" sz="2000" b="0" i="0" u="none" strike="noStrike" baseline="0" dirty="0">
                <a:latin typeface="Calibri" panose="020F0502020204030204" pitchFamily="34" charset="0"/>
                <a:cs typeface="Calibri" panose="020F0502020204030204" pitchFamily="34" charset="0"/>
              </a:rPr>
              <a:t>- hasonló munkában való korábbi részvétel, ami garantálja az elvégzett munka minőségét,</a:t>
            </a:r>
            <a:br>
              <a:rPr lang="hu-HU" sz="2000" b="0" i="0" u="none" strike="noStrike" baseline="0" dirty="0">
                <a:latin typeface="Calibri" panose="020F0502020204030204" pitchFamily="34" charset="0"/>
                <a:cs typeface="Calibri" panose="020F0502020204030204" pitchFamily="34" charset="0"/>
              </a:rPr>
            </a:br>
            <a:r>
              <a:rPr lang="hu-HU" sz="2000" b="0" i="0" u="none" strike="noStrike" baseline="0" dirty="0">
                <a:latin typeface="Calibri" panose="020F0502020204030204" pitchFamily="34" charset="0"/>
                <a:cs typeface="Calibri" panose="020F0502020204030204" pitchFamily="34" charset="0"/>
              </a:rPr>
              <a:t>- megbízhatóság a felsőbb szintek fele, együttműködési készség a munkacsoporton belül,</a:t>
            </a:r>
            <a:br>
              <a:rPr lang="hu-HU" sz="2000" b="0" i="0" u="none" strike="noStrike" baseline="0" dirty="0">
                <a:latin typeface="Calibri" panose="020F0502020204030204" pitchFamily="34" charset="0"/>
                <a:cs typeface="Calibri" panose="020F0502020204030204" pitchFamily="34" charset="0"/>
              </a:rPr>
            </a:br>
            <a:r>
              <a:rPr lang="hu-HU" sz="2000" b="0" i="0" u="none" strike="noStrike" baseline="0" dirty="0">
                <a:latin typeface="Calibri" panose="020F0502020204030204" pitchFamily="34" charset="0"/>
                <a:cs typeface="Calibri" panose="020F0502020204030204" pitchFamily="34" charset="0"/>
              </a:rPr>
              <a:t>- a vizsgálat </a:t>
            </a:r>
            <a:r>
              <a:rPr lang="hu-HU" sz="2000" dirty="0">
                <a:latin typeface="Calibri" panose="020F0502020204030204" pitchFamily="34" charset="0"/>
                <a:cs typeface="Calibri" panose="020F0502020204030204" pitchFamily="34" charset="0"/>
              </a:rPr>
              <a:t>á</a:t>
            </a:r>
            <a:r>
              <a:rPr lang="hu-HU" sz="2000" b="0" i="0" u="none" strike="noStrike" baseline="0" dirty="0">
                <a:latin typeface="Calibri" panose="020F0502020204030204" pitchFamily="34" charset="0"/>
                <a:cs typeface="Calibri" panose="020F0502020204030204" pitchFamily="34" charset="0"/>
              </a:rPr>
              <a:t>ltal </a:t>
            </a:r>
            <a:r>
              <a:rPr lang="hu-HU" sz="2000" dirty="0">
                <a:latin typeface="Calibri" panose="020F0502020204030204" pitchFamily="34" charset="0"/>
                <a:cs typeface="Calibri" panose="020F0502020204030204" pitchFamily="34" charset="0"/>
              </a:rPr>
              <a:t>é</a:t>
            </a:r>
            <a:r>
              <a:rPr lang="hu-HU" sz="2000" b="0" i="0" u="none" strike="noStrike" baseline="0" dirty="0">
                <a:latin typeface="Calibri" panose="020F0502020204030204" pitchFamily="34" charset="0"/>
                <a:cs typeface="Calibri" panose="020F0502020204030204" pitchFamily="34" charset="0"/>
              </a:rPr>
              <a:t>rintett speciális téma, </a:t>
            </a:r>
            <a:r>
              <a:rPr lang="hu-HU" sz="2000" dirty="0">
                <a:latin typeface="Calibri" panose="020F0502020204030204" pitchFamily="34" charset="0"/>
                <a:cs typeface="Calibri" panose="020F0502020204030204" pitchFamily="34" charset="0"/>
              </a:rPr>
              <a:t>á</a:t>
            </a:r>
            <a:r>
              <a:rPr lang="hu-HU" sz="2000" b="0" i="0" u="none" strike="noStrike" baseline="0" dirty="0">
                <a:latin typeface="Calibri" panose="020F0502020204030204" pitchFamily="34" charset="0"/>
                <a:cs typeface="Calibri" panose="020F0502020204030204" pitchFamily="34" charset="0"/>
              </a:rPr>
              <a:t>gazat, szakma behatóbb</a:t>
            </a:r>
            <a:r>
              <a:rPr lang="hu-HU" sz="2000" dirty="0">
                <a:latin typeface="Calibri" panose="020F0502020204030204" pitchFamily="34" charset="0"/>
                <a:cs typeface="Calibri" panose="020F0502020204030204" pitchFamily="34" charset="0"/>
              </a:rPr>
              <a:t> </a:t>
            </a:r>
            <a:r>
              <a:rPr lang="hu-HU" sz="2000" b="0" i="0" u="none" strike="noStrike" baseline="0" dirty="0">
                <a:latin typeface="Calibri" panose="020F0502020204030204" pitchFamily="34" charset="0"/>
                <a:cs typeface="Calibri" panose="020F0502020204030204" pitchFamily="34" charset="0"/>
              </a:rPr>
              <a:t>ismerete,</a:t>
            </a:r>
            <a:br>
              <a:rPr lang="hu-HU" sz="2000" b="0" i="0" u="none" strike="noStrike" baseline="0" dirty="0">
                <a:latin typeface="Calibri" panose="020F0502020204030204" pitchFamily="34" charset="0"/>
                <a:cs typeface="Calibri" panose="020F0502020204030204" pitchFamily="34" charset="0"/>
              </a:rPr>
            </a:br>
            <a:r>
              <a:rPr lang="hu-HU" sz="2000" b="0" i="0" u="none" strike="noStrike" baseline="0" dirty="0">
                <a:latin typeface="Calibri" panose="020F0502020204030204" pitchFamily="34" charset="0"/>
                <a:cs typeface="Calibri" panose="020F0502020204030204" pitchFamily="34" charset="0"/>
              </a:rPr>
              <a:t>- </a:t>
            </a:r>
            <a:r>
              <a:rPr lang="hu-HU" sz="2000" dirty="0">
                <a:latin typeface="Calibri" panose="020F0502020204030204" pitchFamily="34" charset="0"/>
                <a:cs typeface="Calibri" panose="020F0502020204030204" pitchFamily="34" charset="0"/>
              </a:rPr>
              <a:t>é</a:t>
            </a:r>
            <a:r>
              <a:rPr lang="hu-HU" sz="2000" b="0" i="0" u="none" strike="noStrike" baseline="0" dirty="0">
                <a:latin typeface="Calibri" panose="020F0502020204030204" pitchFamily="34" charset="0"/>
                <a:cs typeface="Calibri" panose="020F0502020204030204" pitchFamily="34" charset="0"/>
              </a:rPr>
              <a:t>rintettség az adott projektben.</a:t>
            </a:r>
            <a:endParaRPr lang="hu-HU" sz="2000"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B9567D46-93D2-48DF-8046-77C3CFE4E3F9}"/>
              </a:ext>
            </a:extLst>
          </p:cNvPr>
          <p:cNvSpPr>
            <a:spLocks noGrp="1"/>
          </p:cNvSpPr>
          <p:nvPr>
            <p:ph type="body" idx="1"/>
          </p:nvPr>
        </p:nvSpPr>
        <p:spPr>
          <a:xfrm>
            <a:off x="1652632" y="3330429"/>
            <a:ext cx="10268124" cy="3376567"/>
          </a:xfrm>
        </p:spPr>
        <p:txBody>
          <a:bodyPr>
            <a:noAutofit/>
          </a:bodyPr>
          <a:lstStyle/>
          <a:p>
            <a:pPr algn="l">
              <a:spcBef>
                <a:spcPts val="600"/>
              </a:spcBef>
            </a:pP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7. </a:t>
            </a:r>
            <a:r>
              <a:rPr lang="hu-HU" dirty="0">
                <a:solidFill>
                  <a:schemeClr val="accent2">
                    <a:lumMod val="75000"/>
                  </a:schemeClr>
                </a:solidFill>
                <a:latin typeface="Calibri" panose="020F0502020204030204" pitchFamily="34" charset="0"/>
                <a:cs typeface="Calibri" panose="020F0502020204030204" pitchFamily="34" charset="0"/>
              </a:rPr>
              <a:t>lé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pés: 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rtékelési munka elvégzése</a:t>
            </a:r>
          </a:p>
          <a:p>
            <a:pPr algn="l">
              <a:spcBef>
                <a:spcPts val="600"/>
              </a:spcBef>
            </a:pPr>
            <a:endParaRPr lang="hu-HU" b="0" i="0" u="none" strike="noStrike" baseline="0" dirty="0">
              <a:solidFill>
                <a:schemeClr val="accent2">
                  <a:lumMod val="75000"/>
                </a:schemeClr>
              </a:solidFill>
              <a:latin typeface="Calibri" panose="020F0502020204030204" pitchFamily="34" charset="0"/>
              <a:cs typeface="Calibri" panose="020F0502020204030204" pitchFamily="34" charset="0"/>
            </a:endParaRPr>
          </a:p>
          <a:p>
            <a:pPr algn="l">
              <a:spcBef>
                <a:spcPts val="600"/>
              </a:spcBef>
            </a:pP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rtékelő csoport </a:t>
            </a:r>
            <a:r>
              <a:rPr lang="hu-HU" dirty="0">
                <a:solidFill>
                  <a:schemeClr val="accent2">
                    <a:lumMod val="75000"/>
                  </a:schemeClr>
                </a:solidFill>
                <a:latin typeface="Calibri" panose="020F0502020204030204" pitchFamily="34" charset="0"/>
                <a:cs typeface="Calibri" panose="020F0502020204030204" pitchFamily="34" charset="0"/>
              </a:rPr>
              <a:t>ö</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sszegyűjti a megfelelő információkat, feldolgozza azokat. Munkáját három részre lehet bontani:</a:t>
            </a:r>
          </a:p>
          <a:p>
            <a:pPr algn="l">
              <a:spcBef>
                <a:spcPts val="600"/>
              </a:spcBef>
            </a:pP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A) Megfigyelés</a:t>
            </a:r>
          </a:p>
          <a:p>
            <a:pPr algn="l">
              <a:spcBef>
                <a:spcPts val="600"/>
              </a:spcBef>
            </a:pP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B) Elemzés</a:t>
            </a:r>
          </a:p>
          <a:p>
            <a:pPr algn="l">
              <a:spcBef>
                <a:spcPts val="600"/>
              </a:spcBef>
            </a:pP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C) </a:t>
            </a:r>
            <a:r>
              <a:rPr lang="hu-HU" dirty="0">
                <a:solidFill>
                  <a:schemeClr val="accent2">
                    <a:lumMod val="75000"/>
                  </a:schemeClr>
                </a:solidFill>
                <a:latin typeface="Calibri" panose="020F0502020204030204" pitchFamily="34" charset="0"/>
                <a:cs typeface="Calibri" panose="020F0502020204030204" pitchFamily="34" charset="0"/>
              </a:rPr>
              <a:t>Í</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téletalkotás</a:t>
            </a:r>
          </a:p>
          <a:p>
            <a:pPr algn="l">
              <a:spcBef>
                <a:spcPts val="600"/>
              </a:spcBef>
            </a:pPr>
            <a:endParaRPr lang="hu-HU" dirty="0">
              <a:solidFill>
                <a:schemeClr val="accent2">
                  <a:lumMod val="75000"/>
                </a:schemeClr>
              </a:solidFill>
              <a:latin typeface="Calibri" panose="020F0502020204030204" pitchFamily="34" charset="0"/>
              <a:cs typeface="Calibri" panose="020F0502020204030204" pitchFamily="34" charset="0"/>
            </a:endParaRPr>
          </a:p>
          <a:p>
            <a:pPr algn="l">
              <a:spcBef>
                <a:spcPts val="600"/>
              </a:spcBef>
            </a:pP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Az egyes fázisokban másfajta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rtékelési eszközöket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rdemes használni.</a:t>
            </a:r>
            <a:endParaRPr lang="hu-HU"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175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7A06DB-0391-4567-A4A5-CB465D752CA4}"/>
              </a:ext>
            </a:extLst>
          </p:cNvPr>
          <p:cNvSpPr>
            <a:spLocks noGrp="1"/>
          </p:cNvSpPr>
          <p:nvPr>
            <p:ph type="title"/>
          </p:nvPr>
        </p:nvSpPr>
        <p:spPr>
          <a:xfrm>
            <a:off x="1904301" y="268447"/>
            <a:ext cx="6316909" cy="3976381"/>
          </a:xfrm>
        </p:spPr>
        <p:txBody>
          <a:bodyPr anchor="t"/>
          <a:lstStyle/>
          <a:p>
            <a:endParaRPr lang="hu-HU" dirty="0"/>
          </a:p>
        </p:txBody>
      </p:sp>
      <p:sp>
        <p:nvSpPr>
          <p:cNvPr id="3" name="Szöveg helye 2">
            <a:extLst>
              <a:ext uri="{FF2B5EF4-FFF2-40B4-BE49-F238E27FC236}">
                <a16:creationId xmlns:a16="http://schemas.microsoft.com/office/drawing/2014/main" id="{BA91B619-07C2-468C-A590-94F5C0BD9EEA}"/>
              </a:ext>
            </a:extLst>
          </p:cNvPr>
          <p:cNvSpPr>
            <a:spLocks noGrp="1"/>
          </p:cNvSpPr>
          <p:nvPr>
            <p:ph type="body" idx="1"/>
          </p:nvPr>
        </p:nvSpPr>
        <p:spPr>
          <a:xfrm>
            <a:off x="4370664" y="3530128"/>
            <a:ext cx="7133947" cy="3059423"/>
          </a:xfrm>
        </p:spPr>
        <p:txBody>
          <a:bodyPr>
            <a:noAutofit/>
          </a:bodyPr>
          <a:lstStyle/>
          <a:p>
            <a:pPr algn="l"/>
            <a:r>
              <a:rPr lang="hu-HU" dirty="0">
                <a:latin typeface="Calibri" panose="020F0502020204030204" pitchFamily="34" charset="0"/>
                <a:cs typeface="Calibri" panose="020F0502020204030204" pitchFamily="34" charset="0"/>
              </a:rPr>
              <a:t>					</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8. </a:t>
            </a:r>
            <a:r>
              <a:rPr lang="hu-HU" dirty="0">
                <a:solidFill>
                  <a:schemeClr val="accent2">
                    <a:lumMod val="75000"/>
                  </a:schemeClr>
                </a:solidFill>
                <a:latin typeface="Calibri" panose="020F0502020204030204" pitchFamily="34" charset="0"/>
                <a:cs typeface="Calibri" panose="020F0502020204030204" pitchFamily="34" charset="0"/>
              </a:rPr>
              <a:t>lé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pés: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rtékelő jelentés készítése</a:t>
            </a:r>
          </a:p>
          <a:p>
            <a:pPr algn="l"/>
            <a:endParaRPr lang="hu-HU" b="0" i="0" u="none" strike="noStrike" baseline="0" dirty="0">
              <a:solidFill>
                <a:schemeClr val="accent2">
                  <a:lumMod val="75000"/>
                </a:schemeClr>
              </a:solidFill>
              <a:latin typeface="Calibri" panose="020F0502020204030204" pitchFamily="34" charset="0"/>
              <a:cs typeface="Calibri" panose="020F0502020204030204" pitchFamily="34" charset="0"/>
            </a:endParaRPr>
          </a:p>
          <a:p>
            <a:pPr algn="just"/>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rtékelési csoport feladata az előző lépésre alapozva egy jelentés</a:t>
            </a:r>
            <a:r>
              <a:rPr lang="hu-HU" dirty="0">
                <a:solidFill>
                  <a:schemeClr val="accent2">
                    <a:lumMod val="75000"/>
                  </a:schemeClr>
                </a:solidFill>
                <a:latin typeface="Calibri" panose="020F0502020204030204" pitchFamily="34" charset="0"/>
                <a:cs typeface="Calibri" panose="020F0502020204030204" pitchFamily="34" charset="0"/>
              </a:rPr>
              <a:t> </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elkészítése. </a:t>
            </a:r>
            <a:r>
              <a:rPr lang="hu-HU" b="0" i="0" u="none" strike="noStrike" baseline="0" dirty="0" err="1">
                <a:solidFill>
                  <a:schemeClr val="accent2">
                    <a:lumMod val="75000"/>
                  </a:schemeClr>
                </a:solidFill>
                <a:latin typeface="Calibri" panose="020F0502020204030204" pitchFamily="34" charset="0"/>
                <a:cs typeface="Calibri" panose="020F0502020204030204" pitchFamily="34" charset="0"/>
              </a:rPr>
              <a:t>Formailag</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 nem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rdemes nagy terjedelmű </a:t>
            </a:r>
            <a:r>
              <a:rPr lang="hu-HU" dirty="0">
                <a:solidFill>
                  <a:schemeClr val="accent2">
                    <a:lumMod val="75000"/>
                  </a:schemeClr>
                </a:solidFill>
                <a:latin typeface="Calibri" panose="020F0502020204030204" pitchFamily="34" charset="0"/>
                <a:cs typeface="Calibri" panose="020F0502020204030204" pitchFamily="34" charset="0"/>
              </a:rPr>
              <a:t>í</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rást készíteni, az </a:t>
            </a:r>
            <a:r>
              <a:rPr lang="hu-HU" dirty="0">
                <a:solidFill>
                  <a:schemeClr val="accent2">
                    <a:lumMod val="75000"/>
                  </a:schemeClr>
                </a:solidFill>
                <a:latin typeface="Calibri" panose="020F0502020204030204" pitchFamily="34" charset="0"/>
                <a:cs typeface="Calibri" panose="020F0502020204030204" pitchFamily="34" charset="0"/>
              </a:rPr>
              <a:t>é</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rtékelési munkához nem csak az információk </a:t>
            </a:r>
            <a:r>
              <a:rPr lang="hu-HU" dirty="0">
                <a:solidFill>
                  <a:schemeClr val="accent2">
                    <a:lumMod val="75000"/>
                  </a:schemeClr>
                </a:solidFill>
                <a:latin typeface="Calibri" panose="020F0502020204030204" pitchFamily="34" charset="0"/>
                <a:cs typeface="Calibri" panose="020F0502020204030204" pitchFamily="34" charset="0"/>
              </a:rPr>
              <a:t>ö</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sszegyűjtése tartozik, hanem az is, hogy ezek közül megfelelő módon tudjunk szelektálni, </a:t>
            </a:r>
            <a:r>
              <a:rPr lang="hu-HU" dirty="0">
                <a:solidFill>
                  <a:schemeClr val="accent2">
                    <a:lumMod val="75000"/>
                  </a:schemeClr>
                </a:solidFill>
                <a:latin typeface="Calibri" panose="020F0502020204030204" pitchFamily="34" charset="0"/>
                <a:cs typeface="Calibri" panose="020F0502020204030204" pitchFamily="34" charset="0"/>
              </a:rPr>
              <a:t>á</a:t>
            </a:r>
            <a:r>
              <a:rPr lang="hu-HU" b="0" i="0" u="none" strike="noStrike" baseline="0" dirty="0">
                <a:solidFill>
                  <a:schemeClr val="accent2">
                    <a:lumMod val="75000"/>
                  </a:schemeClr>
                </a:solidFill>
                <a:latin typeface="Calibri" panose="020F0502020204030204" pitchFamily="34" charset="0"/>
                <a:cs typeface="Calibri" panose="020F0502020204030204" pitchFamily="34" charset="0"/>
              </a:rPr>
              <a:t>ltalánosabb következtetéseket levonni. (Ez nem azt jelenti, hogy egy-egy lényeges részletkérdésre ne lehetne alaposabban kitérni, ha erre alapos okunk van.)</a:t>
            </a:r>
            <a:endParaRPr lang="hu-HU" dirty="0">
              <a:solidFill>
                <a:schemeClr val="accent2">
                  <a:lumMod val="75000"/>
                </a:schemeClr>
              </a:solidFill>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8343B298-31E3-4301-B32B-5BB48CA23A18}"/>
              </a:ext>
            </a:extLst>
          </p:cNvPr>
          <p:cNvPicPr>
            <a:picLocks noChangeAspect="1"/>
          </p:cNvPicPr>
          <p:nvPr/>
        </p:nvPicPr>
        <p:blipFill>
          <a:blip r:embed="rId2"/>
          <a:stretch>
            <a:fillRect/>
          </a:stretch>
        </p:blipFill>
        <p:spPr>
          <a:xfrm>
            <a:off x="1904301" y="268448"/>
            <a:ext cx="4731391" cy="3616350"/>
          </a:xfrm>
          <a:prstGeom prst="rect">
            <a:avLst/>
          </a:prstGeom>
        </p:spPr>
      </p:pic>
    </p:spTree>
    <p:extLst>
      <p:ext uri="{BB962C8B-B14F-4D97-AF65-F5344CB8AC3E}">
        <p14:creationId xmlns:p14="http://schemas.microsoft.com/office/powerpoint/2010/main" val="361525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167372-6DD9-447D-9967-3AD5B7ED0878}"/>
              </a:ext>
            </a:extLst>
          </p:cNvPr>
          <p:cNvSpPr>
            <a:spLocks noGrp="1"/>
          </p:cNvSpPr>
          <p:nvPr>
            <p:ph type="title"/>
          </p:nvPr>
        </p:nvSpPr>
        <p:spPr>
          <a:xfrm>
            <a:off x="1728133" y="234892"/>
            <a:ext cx="9776480" cy="1031846"/>
          </a:xfrm>
        </p:spPr>
        <p:txBody>
          <a:bodyPr/>
          <a:lstStyle/>
          <a:p>
            <a:pPr algn="ctr"/>
            <a:r>
              <a:rPr lang="hu-HU" b="1" dirty="0">
                <a:latin typeface="Calibri" panose="020F0502020204030204" pitchFamily="34" charset="0"/>
                <a:cs typeface="Calibri" panose="020F0502020204030204" pitchFamily="34" charset="0"/>
              </a:rPr>
              <a:t>Projekt kontrolling</a:t>
            </a:r>
          </a:p>
        </p:txBody>
      </p:sp>
      <p:pic>
        <p:nvPicPr>
          <p:cNvPr id="5" name="Tartalom helye 4">
            <a:extLst>
              <a:ext uri="{FF2B5EF4-FFF2-40B4-BE49-F238E27FC236}">
                <a16:creationId xmlns:a16="http://schemas.microsoft.com/office/drawing/2014/main" id="{9296F433-ED4B-4D40-8FA2-65D6AA1F3682}"/>
              </a:ext>
            </a:extLst>
          </p:cNvPr>
          <p:cNvPicPr>
            <a:picLocks noGrp="1" noChangeAspect="1"/>
          </p:cNvPicPr>
          <p:nvPr>
            <p:ph idx="1"/>
          </p:nvPr>
        </p:nvPicPr>
        <p:blipFill>
          <a:blip r:embed="rId2"/>
          <a:stretch>
            <a:fillRect/>
          </a:stretch>
        </p:blipFill>
        <p:spPr>
          <a:xfrm>
            <a:off x="2673748" y="1131888"/>
            <a:ext cx="8003380" cy="5335587"/>
          </a:xfrm>
        </p:spPr>
      </p:pic>
    </p:spTree>
    <p:extLst>
      <p:ext uri="{BB962C8B-B14F-4D97-AF65-F5344CB8AC3E}">
        <p14:creationId xmlns:p14="http://schemas.microsoft.com/office/powerpoint/2010/main" val="2984321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ED3678-FB88-49DE-BE31-7B86DA35CC7F}"/>
              </a:ext>
            </a:extLst>
          </p:cNvPr>
          <p:cNvSpPr>
            <a:spLocks noGrp="1"/>
          </p:cNvSpPr>
          <p:nvPr>
            <p:ph type="title"/>
          </p:nvPr>
        </p:nvSpPr>
        <p:spPr>
          <a:xfrm>
            <a:off x="1015067" y="268448"/>
            <a:ext cx="10167457" cy="2718034"/>
          </a:xfrm>
        </p:spPr>
        <p:txBody>
          <a:bodyPr anchor="t"/>
          <a:lstStyle/>
          <a:p>
            <a:r>
              <a:rPr lang="hu-HU" sz="1800" b="0" i="0" u="none" strike="noStrike" baseline="0" dirty="0" err="1">
                <a:latin typeface="TTE25123F8t00"/>
              </a:rPr>
              <a:t>Tartalmilag</a:t>
            </a:r>
            <a:r>
              <a:rPr lang="hu-HU" sz="1800" b="0" i="0" u="none" strike="noStrike" baseline="0" dirty="0">
                <a:latin typeface="TTE25123F8t00"/>
              </a:rPr>
              <a:t> a tematika felülírt es kibővített változatának lehet tekinteni, </a:t>
            </a:r>
            <a:r>
              <a:rPr lang="sv-SE" sz="1800" b="0" i="0" u="none" strike="noStrike" baseline="0" dirty="0">
                <a:latin typeface="TTE25123F8t00"/>
              </a:rPr>
              <a:t>melyben a tervezett feladat- </a:t>
            </a:r>
            <a:r>
              <a:rPr lang="hu-HU" sz="1800" b="0" i="0" u="none" strike="noStrike" baseline="0" dirty="0">
                <a:latin typeface="TTE25123F8t00"/>
              </a:rPr>
              <a:t>é</a:t>
            </a:r>
            <a:r>
              <a:rPr lang="sv-SE" sz="1800" b="0" i="0" u="none" strike="noStrike" baseline="0" dirty="0">
                <a:latin typeface="TTE25123F8t00"/>
              </a:rPr>
              <a:t>s felel</a:t>
            </a:r>
            <a:r>
              <a:rPr lang="hu-HU" sz="1800" b="0" i="0" u="none" strike="noStrike" baseline="0" dirty="0">
                <a:latin typeface="TTE25123F8t00"/>
              </a:rPr>
              <a:t>ő</a:t>
            </a:r>
            <a:r>
              <a:rPr lang="sv-SE" sz="1800" b="0" i="0" u="none" strike="noStrike" baseline="0" dirty="0">
                <a:latin typeface="TTE25123F8t00"/>
              </a:rPr>
              <a:t>ss</a:t>
            </a:r>
            <a:r>
              <a:rPr lang="hu-HU" sz="1800" b="0" i="0" u="none" strike="noStrike" baseline="0" dirty="0">
                <a:latin typeface="TTE25123F8t00"/>
              </a:rPr>
              <a:t>é</a:t>
            </a:r>
            <a:r>
              <a:rPr lang="sv-SE" sz="1800" b="0" i="0" u="none" strike="noStrike" baseline="0" dirty="0">
                <a:latin typeface="TTE25123F8t00"/>
              </a:rPr>
              <a:t>gi k</a:t>
            </a:r>
            <a:r>
              <a:rPr lang="hu-HU" sz="1800" b="0" i="0" u="none" strike="noStrike" baseline="0" dirty="0">
                <a:latin typeface="TTE25123F8t00"/>
              </a:rPr>
              <a:t>ö</a:t>
            </a:r>
            <a:r>
              <a:rPr lang="sv-SE" sz="1800" b="0" i="0" u="none" strike="noStrike" baseline="0" dirty="0">
                <a:latin typeface="TTE25123F8t00"/>
              </a:rPr>
              <a:t>r</a:t>
            </a:r>
            <a:r>
              <a:rPr lang="hu-HU" sz="1800" b="0" i="0" u="none" strike="noStrike" baseline="0" dirty="0">
                <a:latin typeface="TTE25123F8t00"/>
              </a:rPr>
              <a:t>ö</a:t>
            </a:r>
            <a:r>
              <a:rPr lang="sv-SE" sz="1800" b="0" i="0" u="none" strike="noStrike" baseline="0" dirty="0">
                <a:latin typeface="TTE25123F8t00"/>
              </a:rPr>
              <a:t>k helyett mar a val</a:t>
            </a:r>
            <a:r>
              <a:rPr lang="hu-HU" sz="1800" b="0" i="0" u="none" strike="noStrike" baseline="0" dirty="0">
                <a:latin typeface="TTE25123F8t00"/>
              </a:rPr>
              <a:t>ó</a:t>
            </a:r>
            <a:r>
              <a:rPr lang="sv-SE" sz="1800" b="0" i="0" u="none" strike="noStrike" baseline="0" dirty="0">
                <a:latin typeface="TTE25123F8t00"/>
              </a:rPr>
              <a:t>sak</a:t>
            </a:r>
            <a:r>
              <a:rPr lang="hu-HU" sz="1800" dirty="0">
                <a:latin typeface="TTE25123F8t00"/>
              </a:rPr>
              <a:t> </a:t>
            </a:r>
            <a:r>
              <a:rPr lang="hu-HU" sz="1800" b="0" i="0" u="none" strike="noStrike" baseline="0" dirty="0">
                <a:latin typeface="TTE25123F8t00"/>
              </a:rPr>
              <a:t>szerepelnek, a tervezett költségvetés es a tervezett munkamódszerek helyett pedig a valós költségek </a:t>
            </a:r>
            <a:r>
              <a:rPr lang="hu-HU" sz="1800" dirty="0">
                <a:latin typeface="TTE25123F8t00"/>
              </a:rPr>
              <a:t>é</a:t>
            </a:r>
            <a:r>
              <a:rPr lang="hu-HU" sz="1800" b="0" i="0" u="none" strike="noStrike" baseline="0" dirty="0">
                <a:latin typeface="TTE25123F8t00"/>
              </a:rPr>
              <a:t>s munkamódszerek. (Ideális esetben a „tervezett” és a „valós” között nincsen lényeges különbség.) </a:t>
            </a:r>
            <a:br>
              <a:rPr lang="hu-HU" sz="1800" b="0" i="0" u="none" strike="noStrike" baseline="0" dirty="0">
                <a:latin typeface="TTE25123F8t00"/>
              </a:rPr>
            </a:br>
            <a:br>
              <a:rPr lang="hu-HU" sz="1800" b="0" i="0" u="none" strike="noStrike" baseline="0" dirty="0">
                <a:latin typeface="TTE25123F8t00"/>
              </a:rPr>
            </a:br>
            <a:r>
              <a:rPr lang="hu-HU" sz="1800" b="0" i="0" u="none" strike="noStrike" baseline="0" dirty="0">
                <a:latin typeface="TTE25123F8t00"/>
              </a:rPr>
              <a:t>Mindenképpen</a:t>
            </a:r>
            <a:r>
              <a:rPr lang="hu-HU" sz="1800" dirty="0">
                <a:latin typeface="TTE25123F8t00"/>
              </a:rPr>
              <a:t> </a:t>
            </a:r>
            <a:r>
              <a:rPr lang="hu-HU" sz="1800" b="0" i="0" u="none" strike="noStrike" baseline="0" dirty="0">
                <a:latin typeface="TTE25123F8t00"/>
              </a:rPr>
              <a:t>kibővítendő az alábbiakkal:</a:t>
            </a:r>
            <a:br>
              <a:rPr lang="hu-HU" sz="1800" b="0" i="0" u="none" strike="noStrike" baseline="0" dirty="0">
                <a:latin typeface="TTE25123F8t00"/>
              </a:rPr>
            </a:br>
            <a:r>
              <a:rPr lang="hu-HU" sz="1800" b="0" i="0" u="none" strike="noStrike" baseline="0" dirty="0">
                <a:latin typeface="TTE1FD0140t00"/>
              </a:rPr>
              <a:t>- </a:t>
            </a:r>
            <a:r>
              <a:rPr lang="hu-HU" sz="1800" b="0" i="0" u="none" strike="noStrike" baseline="0" dirty="0">
                <a:latin typeface="TTE25123F8t00"/>
              </a:rPr>
              <a:t>Az </a:t>
            </a:r>
            <a:r>
              <a:rPr lang="hu-HU" sz="1800" dirty="0">
                <a:latin typeface="TTE25123F8t00"/>
              </a:rPr>
              <a:t>ö</a:t>
            </a:r>
            <a:r>
              <a:rPr lang="hu-HU" sz="1800" b="0" i="0" u="none" strike="noStrike" baseline="0" dirty="0">
                <a:latin typeface="TTE25123F8t00"/>
              </a:rPr>
              <a:t>sszegyűjtött információk, megfelelő módon strukturálva.</a:t>
            </a:r>
            <a:br>
              <a:rPr lang="hu-HU" sz="1800" b="0" i="0" u="none" strike="noStrike" baseline="0" dirty="0">
                <a:latin typeface="TTE25123F8t00"/>
              </a:rPr>
            </a:br>
            <a:r>
              <a:rPr lang="hu-HU" sz="1800" b="0" i="0" u="none" strike="noStrike" baseline="0" dirty="0">
                <a:latin typeface="TTE1FD0140t00"/>
              </a:rPr>
              <a:t>- </a:t>
            </a:r>
            <a:r>
              <a:rPr lang="hu-HU" sz="1800" b="0" i="0" u="none" strike="noStrike" baseline="0" dirty="0">
                <a:latin typeface="TTE25123F8t00"/>
              </a:rPr>
              <a:t>Az ezek alapján levont következtetések.</a:t>
            </a:r>
            <a:br>
              <a:rPr lang="hu-HU" sz="1800" b="0" i="0" u="none" strike="noStrike" baseline="0" dirty="0">
                <a:latin typeface="TTE25123F8t00"/>
              </a:rPr>
            </a:br>
            <a:r>
              <a:rPr lang="hu-HU" sz="1800" b="0" i="0" u="none" strike="noStrike" baseline="0" dirty="0">
                <a:latin typeface="TTE1FD0140t00"/>
              </a:rPr>
              <a:t>- </a:t>
            </a:r>
            <a:r>
              <a:rPr lang="hu-HU" sz="1800" b="0" i="0" u="none" strike="noStrike" baseline="0" dirty="0">
                <a:latin typeface="TTE25123F8t00"/>
              </a:rPr>
              <a:t>Az ezek alapján tett javaslatok.</a:t>
            </a:r>
            <a:endParaRPr lang="hu-HU" dirty="0"/>
          </a:p>
        </p:txBody>
      </p:sp>
      <p:sp>
        <p:nvSpPr>
          <p:cNvPr id="3" name="Szöveg helye 2">
            <a:extLst>
              <a:ext uri="{FF2B5EF4-FFF2-40B4-BE49-F238E27FC236}">
                <a16:creationId xmlns:a16="http://schemas.microsoft.com/office/drawing/2014/main" id="{40B535D4-4FCC-4094-AA66-F31B44BAE052}"/>
              </a:ext>
            </a:extLst>
          </p:cNvPr>
          <p:cNvSpPr>
            <a:spLocks noGrp="1"/>
          </p:cNvSpPr>
          <p:nvPr>
            <p:ph type="body" idx="1"/>
          </p:nvPr>
        </p:nvSpPr>
        <p:spPr>
          <a:xfrm>
            <a:off x="1702965" y="3120704"/>
            <a:ext cx="10318459" cy="3468847"/>
          </a:xfrm>
        </p:spPr>
        <p:txBody>
          <a:bodyPr>
            <a:noAutofit/>
          </a:bodyPr>
          <a:lstStyle/>
          <a:p>
            <a:pPr algn="l">
              <a:spcBef>
                <a:spcPts val="0"/>
              </a:spcBef>
            </a:pP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9. </a:t>
            </a:r>
            <a:r>
              <a:rPr lang="hu-HU" sz="1800" dirty="0">
                <a:solidFill>
                  <a:schemeClr val="accent2">
                    <a:lumMod val="75000"/>
                  </a:schemeClr>
                </a:solidFill>
                <a:latin typeface="Calibri" panose="020F0502020204030204" pitchFamily="34" charset="0"/>
                <a:cs typeface="Calibri" panose="020F0502020204030204" pitchFamily="34" charset="0"/>
              </a:rPr>
              <a:t>lé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pés: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rtékelési munka minőségellenőrzése</a:t>
            </a:r>
          </a:p>
          <a:p>
            <a:pPr algn="l">
              <a:spcBef>
                <a:spcPts val="0"/>
              </a:spcBef>
            </a:pPr>
            <a:endPar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endParaRPr>
          </a:p>
          <a:p>
            <a:pPr algn="just">
              <a:spcBef>
                <a:spcPts val="0"/>
              </a:spcBef>
            </a:pP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A megbízó-döntéshozó számára hasznos lehet, ha minőségellenőrzést végez</a:t>
            </a:r>
            <a:r>
              <a:rPr lang="hu-HU" sz="1800" dirty="0">
                <a:solidFill>
                  <a:schemeClr val="accent2">
                    <a:lumMod val="75000"/>
                  </a:schemeClr>
                </a:solidFill>
                <a:latin typeface="Calibri" panose="020F0502020204030204" pitchFamily="34" charset="0"/>
                <a:cs typeface="Calibri" panose="020F0502020204030204" pitchFamily="34" charset="0"/>
              </a:rPr>
              <a:t> </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(vagy végeztet), lehetőleg leegyszerűsített módon. Például csupán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rtékelési jelentés és a tematika </a:t>
            </a:r>
            <a:r>
              <a:rPr lang="hu-HU" sz="1800" dirty="0">
                <a:solidFill>
                  <a:schemeClr val="accent2">
                    <a:lumMod val="75000"/>
                  </a:schemeClr>
                </a:solidFill>
                <a:latin typeface="Calibri" panose="020F0502020204030204" pitchFamily="34" charset="0"/>
                <a:cs typeface="Calibri" panose="020F0502020204030204" pitchFamily="34" charset="0"/>
              </a:rPr>
              <a:t>ö</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sszehasonlításából is kiviláglik már, hogy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rtékelést mennyire sikerült az előre eltervezett módon végezni. A nagyobb eltéresek kapcsán utánakérdezéssel könnyen kideríthető, hogy mi az oka az eltérésnek (költséghiány, hibás munkavégzés, vagy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ppen ellenkezőleg, a tervezeskor előre nem látott probléma miatt menetközben végrehajtott</a:t>
            </a:r>
            <a:r>
              <a:rPr lang="hu-HU" sz="1800" dirty="0">
                <a:solidFill>
                  <a:schemeClr val="accent2">
                    <a:lumMod val="75000"/>
                  </a:schemeClr>
                </a:solidFill>
                <a:latin typeface="Calibri" panose="020F0502020204030204" pitchFamily="34" charset="0"/>
                <a:cs typeface="Calibri" panose="020F0502020204030204" pitchFamily="34" charset="0"/>
              </a:rPr>
              <a:t> </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korrekció.) Azonkívül a minőség-ellenőrzés keretében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rdemes külön</a:t>
            </a:r>
            <a:r>
              <a:rPr lang="hu-HU" sz="1800" dirty="0">
                <a:solidFill>
                  <a:schemeClr val="accent2">
                    <a:lumMod val="75000"/>
                  </a:schemeClr>
                </a:solidFill>
                <a:latin typeface="Calibri" panose="020F0502020204030204" pitchFamily="34" charset="0"/>
                <a:cs typeface="Calibri" panose="020F0502020204030204" pitchFamily="34" charset="0"/>
              </a:rPr>
              <a:t> </a:t>
            </a:r>
            <a:r>
              <a:rPr lang="fi-FI" sz="1800" b="0" i="0" u="none" strike="noStrike" baseline="0" dirty="0">
                <a:solidFill>
                  <a:schemeClr val="accent2">
                    <a:lumMod val="75000"/>
                  </a:schemeClr>
                </a:solidFill>
                <a:latin typeface="Calibri" panose="020F0502020204030204" pitchFamily="34" charset="0"/>
                <a:cs typeface="Calibri" panose="020F0502020204030204" pitchFamily="34" charset="0"/>
              </a:rPr>
              <a:t>figyelmet szentelni az ellen</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ő</a:t>
            </a:r>
            <a:r>
              <a:rPr lang="fi-FI" sz="1800" b="0" i="0" u="none" strike="noStrike" baseline="0" dirty="0">
                <a:solidFill>
                  <a:schemeClr val="accent2">
                    <a:lumMod val="75000"/>
                  </a:schemeClr>
                </a:solidFill>
                <a:latin typeface="Calibri" panose="020F0502020204030204" pitchFamily="34" charset="0"/>
                <a:cs typeface="Calibri" panose="020F0502020204030204" pitchFamily="34" charset="0"/>
              </a:rPr>
              <a:t>rzesi jelent</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é</a:t>
            </a:r>
            <a:r>
              <a:rPr lang="fi-FI" sz="1800" b="0" i="0" u="none" strike="noStrike" baseline="0" dirty="0">
                <a:solidFill>
                  <a:schemeClr val="accent2">
                    <a:lumMod val="75000"/>
                  </a:schemeClr>
                </a:solidFill>
                <a:latin typeface="Calibri" panose="020F0502020204030204" pitchFamily="34" charset="0"/>
                <a:cs typeface="Calibri" panose="020F0502020204030204" pitchFamily="34" charset="0"/>
              </a:rPr>
              <a:t>s tartalmanak: mennyire hitelesek a</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 benne szereplő tény-megállapítások, megbízhatóak az adatok; mennyire </a:t>
            </a:r>
            <a:r>
              <a:rPr lang="hu-HU" sz="1800" b="0" i="0" u="none" strike="noStrike" baseline="0" dirty="0" err="1">
                <a:solidFill>
                  <a:schemeClr val="accent2">
                    <a:lumMod val="75000"/>
                  </a:schemeClr>
                </a:solidFill>
                <a:latin typeface="Calibri" panose="020F0502020204030204" pitchFamily="34" charset="0"/>
                <a:cs typeface="Calibri" panose="020F0502020204030204" pitchFamily="34" charset="0"/>
              </a:rPr>
              <a:t>letisztázottak</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 megalapozottak, és elfogulatlanok az ezekből levont következtetések. Végül arra is érdemes </a:t>
            </a:r>
            <a:r>
              <a:rPr lang="hu-HU" sz="1800" dirty="0">
                <a:solidFill>
                  <a:schemeClr val="accent2">
                    <a:lumMod val="75000"/>
                  </a:schemeClr>
                </a:solidFill>
                <a:latin typeface="Calibri" panose="020F0502020204030204" pitchFamily="34" charset="0"/>
                <a:cs typeface="Calibri" panose="020F0502020204030204" pitchFamily="34" charset="0"/>
              </a:rPr>
              <a:t>ü</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gyelni, hogy mennyire közérthetőek</a:t>
            </a:r>
            <a:r>
              <a:rPr lang="hu-HU" sz="1800" dirty="0">
                <a:solidFill>
                  <a:schemeClr val="accent2">
                    <a:lumMod val="75000"/>
                  </a:schemeClr>
                </a:solidFill>
                <a:latin typeface="Calibri" panose="020F0502020204030204" pitchFamily="34" charset="0"/>
                <a:cs typeface="Calibri" panose="020F0502020204030204" pitchFamily="34" charset="0"/>
              </a:rPr>
              <a:t> </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az egyes szakaszok, ugyanis az </a:t>
            </a:r>
            <a:r>
              <a:rPr lang="hu-HU" sz="1800" dirty="0">
                <a:solidFill>
                  <a:schemeClr val="accent2">
                    <a:lumMod val="75000"/>
                  </a:schemeClr>
                </a:solidFill>
                <a:latin typeface="Calibri" panose="020F0502020204030204" pitchFamily="34" charset="0"/>
                <a:cs typeface="Calibri" panose="020F0502020204030204" pitchFamily="34" charset="0"/>
              </a:rPr>
              <a:t>é</a:t>
            </a:r>
            <a:r>
              <a:rPr lang="hu-HU" sz="1800" b="0" i="0" u="none" strike="noStrike" baseline="0" dirty="0">
                <a:solidFill>
                  <a:schemeClr val="accent2">
                    <a:lumMod val="75000"/>
                  </a:schemeClr>
                </a:solidFill>
                <a:latin typeface="Calibri" panose="020F0502020204030204" pitchFamily="34" charset="0"/>
                <a:cs typeface="Calibri" panose="020F0502020204030204" pitchFamily="34" charset="0"/>
              </a:rPr>
              <a:t>rtékelés nem csak a megbízóknak, hanem a nyilvánosságnak is szól.</a:t>
            </a:r>
            <a:endParaRPr lang="hu-HU" sz="18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033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E60CAC-6D33-4F66-A980-B06BD8B4CDB2}"/>
              </a:ext>
            </a:extLst>
          </p:cNvPr>
          <p:cNvSpPr>
            <a:spLocks noGrp="1"/>
          </p:cNvSpPr>
          <p:nvPr>
            <p:ph type="title"/>
          </p:nvPr>
        </p:nvSpPr>
        <p:spPr>
          <a:xfrm>
            <a:off x="838900" y="310393"/>
            <a:ext cx="10665712" cy="860401"/>
          </a:xfrm>
        </p:spPr>
        <p:txBody>
          <a:bodyPr anchor="t">
            <a:normAutofit fontScale="90000"/>
          </a:bodyPr>
          <a:lstStyle/>
          <a:p>
            <a:pPr algn="ctr"/>
            <a:r>
              <a:rPr lang="hu-HU" sz="3600" b="1" dirty="0">
                <a:latin typeface="Calibri" panose="020F0502020204030204" pitchFamily="34" charset="0"/>
                <a:cs typeface="Calibri" panose="020F0502020204030204" pitchFamily="34" charset="0"/>
              </a:rPr>
              <a:t>Az értékelési munka minőségellenőrzése</a:t>
            </a:r>
            <a:br>
              <a:rPr lang="hu-HU" dirty="0"/>
            </a:br>
            <a:endParaRPr lang="hu-HU" dirty="0"/>
          </a:p>
        </p:txBody>
      </p:sp>
      <p:sp>
        <p:nvSpPr>
          <p:cNvPr id="3" name="Szöveg helye 2">
            <a:extLst>
              <a:ext uri="{FF2B5EF4-FFF2-40B4-BE49-F238E27FC236}">
                <a16:creationId xmlns:a16="http://schemas.microsoft.com/office/drawing/2014/main" id="{7E569100-2791-4650-B680-ED10A51B7823}"/>
              </a:ext>
            </a:extLst>
          </p:cNvPr>
          <p:cNvSpPr>
            <a:spLocks noGrp="1"/>
          </p:cNvSpPr>
          <p:nvPr>
            <p:ph type="body" idx="1"/>
          </p:nvPr>
        </p:nvSpPr>
        <p:spPr>
          <a:xfrm>
            <a:off x="1845578" y="1258348"/>
            <a:ext cx="9659033" cy="5192785"/>
          </a:xfrm>
        </p:spPr>
        <p:txBody>
          <a:bodyPr>
            <a:normAutofit/>
          </a:bodyPr>
          <a:lstStyle/>
          <a:p>
            <a:endParaRPr lang="hu-HU" sz="3200" b="1" dirty="0">
              <a:solidFill>
                <a:schemeClr val="accent2">
                  <a:lumMod val="75000"/>
                </a:schemeClr>
              </a:solidFill>
              <a:latin typeface="Calibri" panose="020F0502020204030204" pitchFamily="34" charset="0"/>
              <a:cs typeface="Calibri" panose="020F0502020204030204" pitchFamily="34" charset="0"/>
            </a:endParaRPr>
          </a:p>
          <a:p>
            <a:endParaRPr lang="hu-HU" sz="3200" b="1" dirty="0">
              <a:solidFill>
                <a:schemeClr val="accent2">
                  <a:lumMod val="75000"/>
                </a:schemeClr>
              </a:solidFill>
              <a:latin typeface="Calibri" panose="020F0502020204030204" pitchFamily="34" charset="0"/>
              <a:cs typeface="Calibri" panose="020F0502020204030204" pitchFamily="34" charset="0"/>
            </a:endParaRPr>
          </a:p>
          <a:p>
            <a:r>
              <a:rPr lang="hu-HU" sz="3200" b="1" dirty="0">
                <a:solidFill>
                  <a:schemeClr val="accent2">
                    <a:lumMod val="75000"/>
                  </a:schemeClr>
                </a:solidFill>
                <a:latin typeface="Calibri" panose="020F0502020204030204" pitchFamily="34" charset="0"/>
                <a:cs typeface="Calibri" panose="020F0502020204030204" pitchFamily="34" charset="0"/>
              </a:rPr>
              <a:t>„HAB A TORTÁN” – </a:t>
            </a:r>
          </a:p>
          <a:p>
            <a:r>
              <a:rPr lang="hu-HU" sz="3200" b="1" dirty="0">
                <a:solidFill>
                  <a:schemeClr val="accent2">
                    <a:lumMod val="75000"/>
                  </a:schemeClr>
                </a:solidFill>
                <a:latin typeface="Calibri" panose="020F0502020204030204" pitchFamily="34" charset="0"/>
                <a:cs typeface="Calibri" panose="020F0502020204030204" pitchFamily="34" charset="0"/>
              </a:rPr>
              <a:t>Az értékelési munka </a:t>
            </a:r>
          </a:p>
          <a:p>
            <a:r>
              <a:rPr lang="hu-HU" sz="3200" b="1" dirty="0">
                <a:solidFill>
                  <a:schemeClr val="accent2">
                    <a:lumMod val="75000"/>
                  </a:schemeClr>
                </a:solidFill>
                <a:latin typeface="Calibri" panose="020F0502020204030204" pitchFamily="34" charset="0"/>
                <a:cs typeface="Calibri" panose="020F0502020204030204" pitchFamily="34" charset="0"/>
              </a:rPr>
              <a:t>minőségellenőrzése</a:t>
            </a:r>
            <a:endParaRPr lang="hu-HU" sz="3200" dirty="0">
              <a:solidFill>
                <a:schemeClr val="accent2">
                  <a:lumMod val="75000"/>
                </a:schemeClr>
              </a:solidFill>
            </a:endParaRPr>
          </a:p>
        </p:txBody>
      </p:sp>
      <p:pic>
        <p:nvPicPr>
          <p:cNvPr id="5" name="Kép 4">
            <a:extLst>
              <a:ext uri="{FF2B5EF4-FFF2-40B4-BE49-F238E27FC236}">
                <a16:creationId xmlns:a16="http://schemas.microsoft.com/office/drawing/2014/main" id="{BFDFCA0B-6ECD-44C1-A34A-7A58DE07C9B6}"/>
              </a:ext>
            </a:extLst>
          </p:cNvPr>
          <p:cNvPicPr>
            <a:picLocks noChangeAspect="1"/>
          </p:cNvPicPr>
          <p:nvPr/>
        </p:nvPicPr>
        <p:blipFill>
          <a:blip r:embed="rId2"/>
          <a:stretch>
            <a:fillRect/>
          </a:stretch>
        </p:blipFill>
        <p:spPr>
          <a:xfrm>
            <a:off x="6316910" y="1258347"/>
            <a:ext cx="5187701" cy="5187701"/>
          </a:xfrm>
          <a:prstGeom prst="rect">
            <a:avLst/>
          </a:prstGeom>
        </p:spPr>
      </p:pic>
    </p:spTree>
    <p:extLst>
      <p:ext uri="{BB962C8B-B14F-4D97-AF65-F5344CB8AC3E}">
        <p14:creationId xmlns:p14="http://schemas.microsoft.com/office/powerpoint/2010/main" val="4222251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2F7C76-664E-42EF-912C-42BA932DEFED}"/>
              </a:ext>
            </a:extLst>
          </p:cNvPr>
          <p:cNvSpPr>
            <a:spLocks noGrp="1"/>
          </p:cNvSpPr>
          <p:nvPr>
            <p:ph type="title"/>
          </p:nvPr>
        </p:nvSpPr>
        <p:spPr>
          <a:xfrm>
            <a:off x="629174" y="226504"/>
            <a:ext cx="10875438" cy="679508"/>
          </a:xfrm>
        </p:spPr>
        <p:txBody>
          <a:bodyPr anchor="t">
            <a:normAutofit fontScale="90000"/>
          </a:bodyPr>
          <a:lstStyle/>
          <a:p>
            <a:pPr algn="ctr"/>
            <a:r>
              <a:rPr lang="hu-HU" sz="3600" b="1" dirty="0">
                <a:latin typeface="Calibri" panose="020F0502020204030204" pitchFamily="34" charset="0"/>
                <a:cs typeface="Calibri" panose="020F0502020204030204" pitchFamily="34" charset="0"/>
              </a:rPr>
              <a:t>ÉS AMIÉRT MINDEZ TÖRTÉNIK: Az értékelés felhasználása</a:t>
            </a:r>
            <a:br>
              <a:rPr lang="hu-HU" dirty="0"/>
            </a:br>
            <a:endParaRPr lang="hu-HU" dirty="0"/>
          </a:p>
        </p:txBody>
      </p:sp>
      <p:sp>
        <p:nvSpPr>
          <p:cNvPr id="3" name="Szöveg helye 2">
            <a:extLst>
              <a:ext uri="{FF2B5EF4-FFF2-40B4-BE49-F238E27FC236}">
                <a16:creationId xmlns:a16="http://schemas.microsoft.com/office/drawing/2014/main" id="{D4EF91F2-A383-4FEE-A371-30DFA8CCBEA1}"/>
              </a:ext>
            </a:extLst>
          </p:cNvPr>
          <p:cNvSpPr>
            <a:spLocks noGrp="1"/>
          </p:cNvSpPr>
          <p:nvPr>
            <p:ph type="body" idx="1"/>
          </p:nvPr>
        </p:nvSpPr>
        <p:spPr>
          <a:xfrm>
            <a:off x="1736521" y="906012"/>
            <a:ext cx="10117123" cy="5561900"/>
          </a:xfrm>
        </p:spPr>
        <p:txBody>
          <a:bodyPr>
            <a:normAutofit/>
          </a:bodyPr>
          <a:lstStyle/>
          <a:p>
            <a:r>
              <a:rPr lang="hu-HU" b="1" dirty="0">
                <a:solidFill>
                  <a:schemeClr val="accent2">
                    <a:lumMod val="75000"/>
                  </a:schemeClr>
                </a:solidFill>
                <a:latin typeface="Calibri" panose="020F0502020204030204" pitchFamily="34" charset="0"/>
                <a:cs typeface="Calibri" panose="020F0502020204030204" pitchFamily="34" charset="0"/>
              </a:rPr>
              <a:t>10. lépés: Az értékelés felhasználása</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Éppen az értékelés lényege vész el akkor, ha az értékelési jelentés elkészítésével véget is ér az értékelés munkafolyamata. </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Az értékelés nem öncélú munka, eredményeképpen a következtetések felhasználásra kerülnek, a javaslatokat megvitatják. </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A megbízó-döntéshozó feladata és felelőssége az, hogy mennyire képes elfogadni egy esetleges kritikát, mennyire hajlandó ez alapján változtatásokat kezdeményezni. </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Ugyancsak az ő feladata az is, hogy a megfelelő kommunikációs csatornákon eljuttassa az érintettekhez a jelentés tartalmát, a levont következtetéseket.</a:t>
            </a:r>
          </a:p>
        </p:txBody>
      </p:sp>
    </p:spTree>
    <p:extLst>
      <p:ext uri="{BB962C8B-B14F-4D97-AF65-F5344CB8AC3E}">
        <p14:creationId xmlns:p14="http://schemas.microsoft.com/office/powerpoint/2010/main" val="1338023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872FE0-A497-4A96-9BAE-B187B5D5B7D8}"/>
              </a:ext>
            </a:extLst>
          </p:cNvPr>
          <p:cNvSpPr>
            <a:spLocks noGrp="1"/>
          </p:cNvSpPr>
          <p:nvPr>
            <p:ph type="title"/>
          </p:nvPr>
        </p:nvSpPr>
        <p:spPr>
          <a:xfrm>
            <a:off x="1535186" y="1266738"/>
            <a:ext cx="9969426" cy="4471332"/>
          </a:xfrm>
        </p:spPr>
        <p:txBody>
          <a:bodyPr/>
          <a:lstStyle/>
          <a:p>
            <a:endParaRPr lang="hu-HU" dirty="0"/>
          </a:p>
        </p:txBody>
      </p:sp>
      <p:pic>
        <p:nvPicPr>
          <p:cNvPr id="4" name="Kép 3">
            <a:extLst>
              <a:ext uri="{FF2B5EF4-FFF2-40B4-BE49-F238E27FC236}">
                <a16:creationId xmlns:a16="http://schemas.microsoft.com/office/drawing/2014/main" id="{6F34A4DB-F0AE-4CAA-9496-7BB0554567C7}"/>
              </a:ext>
            </a:extLst>
          </p:cNvPr>
          <p:cNvPicPr>
            <a:picLocks noChangeAspect="1"/>
          </p:cNvPicPr>
          <p:nvPr/>
        </p:nvPicPr>
        <p:blipFill>
          <a:blip r:embed="rId2"/>
          <a:stretch>
            <a:fillRect/>
          </a:stretch>
        </p:blipFill>
        <p:spPr>
          <a:xfrm>
            <a:off x="1633717" y="1266738"/>
            <a:ext cx="9819877" cy="4324523"/>
          </a:xfrm>
          <a:prstGeom prst="rect">
            <a:avLst/>
          </a:prstGeom>
        </p:spPr>
      </p:pic>
    </p:spTree>
    <p:extLst>
      <p:ext uri="{BB962C8B-B14F-4D97-AF65-F5344CB8AC3E}">
        <p14:creationId xmlns:p14="http://schemas.microsoft.com/office/powerpoint/2010/main" val="3121707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9726E5-D665-4FFA-89B5-2E9F937DF8D1}"/>
              </a:ext>
            </a:extLst>
          </p:cNvPr>
          <p:cNvSpPr>
            <a:spLocks noGrp="1"/>
          </p:cNvSpPr>
          <p:nvPr>
            <p:ph type="title"/>
          </p:nvPr>
        </p:nvSpPr>
        <p:spPr>
          <a:xfrm>
            <a:off x="2589212" y="285226"/>
            <a:ext cx="8915399" cy="1048624"/>
          </a:xfrm>
        </p:spPr>
        <p:txBody>
          <a:bodyPr anchor="t"/>
          <a:lstStyle/>
          <a:p>
            <a:pPr algn="ctr"/>
            <a:r>
              <a:rPr lang="hu-HU" b="1" dirty="0">
                <a:latin typeface="Calibri" panose="020F0502020204030204" pitchFamily="34" charset="0"/>
                <a:cs typeface="Calibri" panose="020F0502020204030204" pitchFamily="34" charset="0"/>
              </a:rPr>
              <a:t>ELMÉLETI KERET</a:t>
            </a:r>
          </a:p>
        </p:txBody>
      </p:sp>
      <p:sp>
        <p:nvSpPr>
          <p:cNvPr id="3" name="Szöveg helye 2">
            <a:extLst>
              <a:ext uri="{FF2B5EF4-FFF2-40B4-BE49-F238E27FC236}">
                <a16:creationId xmlns:a16="http://schemas.microsoft.com/office/drawing/2014/main" id="{529DAE94-4A37-4270-B74B-7783D4DD4055}"/>
              </a:ext>
            </a:extLst>
          </p:cNvPr>
          <p:cNvSpPr>
            <a:spLocks noGrp="1"/>
          </p:cNvSpPr>
          <p:nvPr>
            <p:ph type="body" idx="1"/>
          </p:nvPr>
        </p:nvSpPr>
        <p:spPr>
          <a:xfrm>
            <a:off x="1694576" y="989901"/>
            <a:ext cx="10066789" cy="5582873"/>
          </a:xfrm>
        </p:spPr>
        <p:txBody>
          <a:bodyPr>
            <a:normAutofit/>
          </a:bodyPr>
          <a:lstStyle/>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Az értékelés elméleti kerete: Az értékelési munka elméleti hátterének két összetevője van: az értékelés tipizálása és az értékeléssel kapcsolatos fogalmak tartalmának rögzítése.</a:t>
            </a:r>
          </a:p>
          <a:p>
            <a:pPr>
              <a:spcBef>
                <a:spcPts val="600"/>
              </a:spcBef>
            </a:pPr>
            <a:endParaRPr lang="hu-HU" sz="1800"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Az értékelés tipizálása</a:t>
            </a: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Az értékeléseket számos módon tipizálhatjuk. Időbeliségük alapján számon tartunk:</a:t>
            </a: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 előzetes (ex-ante)</a:t>
            </a: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 közbülső (</a:t>
            </a:r>
            <a:r>
              <a:rPr lang="hu-HU" sz="1800" dirty="0" err="1">
                <a:solidFill>
                  <a:schemeClr val="accent2">
                    <a:lumMod val="75000"/>
                  </a:schemeClr>
                </a:solidFill>
                <a:latin typeface="Calibri" panose="020F0502020204030204" pitchFamily="34" charset="0"/>
                <a:cs typeface="Calibri" panose="020F0502020204030204" pitchFamily="34" charset="0"/>
              </a:rPr>
              <a:t>interim</a:t>
            </a:r>
            <a:r>
              <a:rPr lang="hu-HU" sz="1800" dirty="0">
                <a:solidFill>
                  <a:schemeClr val="accent2">
                    <a:lumMod val="75000"/>
                  </a:schemeClr>
                </a:solidFill>
                <a:latin typeface="Calibri" panose="020F0502020204030204" pitchFamily="34" charset="0"/>
                <a:cs typeface="Calibri" panose="020F0502020204030204" pitchFamily="34" charset="0"/>
              </a:rPr>
              <a:t>)</a:t>
            </a:r>
          </a:p>
          <a:p>
            <a:pPr marL="342900" indent="-342900">
              <a:spcBef>
                <a:spcPts val="600"/>
              </a:spcBef>
              <a:buFontTx/>
              <a:buChar char="-"/>
            </a:pPr>
            <a:r>
              <a:rPr lang="hu-HU" sz="1800" dirty="0">
                <a:solidFill>
                  <a:schemeClr val="accent2">
                    <a:lumMod val="75000"/>
                  </a:schemeClr>
                </a:solidFill>
                <a:latin typeface="Calibri" panose="020F0502020204030204" pitchFamily="34" charset="0"/>
                <a:cs typeface="Calibri" panose="020F0502020204030204" pitchFamily="34" charset="0"/>
              </a:rPr>
              <a:t>utólagos (ex-post) értékeléseket. </a:t>
            </a:r>
          </a:p>
          <a:p>
            <a:pPr>
              <a:spcBef>
                <a:spcPts val="600"/>
              </a:spcBef>
            </a:pPr>
            <a:endParaRPr lang="hu-HU" sz="1800"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Kiterjedtségük alapján (azaz a végrehajtás szintje alapján) a következő csoportosítást tehetjük az Európai Uniós értékelésekről:</a:t>
            </a: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 Projekt-alapú értékelés: csak egy konkrét projektet értékel.</a:t>
            </a: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 Program-alapú értékelés: projekteket, intézkedéseket összefogó programokat</a:t>
            </a: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értékel.</a:t>
            </a:r>
          </a:p>
          <a:p>
            <a:pPr>
              <a:spcBef>
                <a:spcPts val="600"/>
              </a:spcBef>
            </a:pPr>
            <a:r>
              <a:rPr lang="hu-HU" sz="1800" dirty="0">
                <a:solidFill>
                  <a:schemeClr val="accent2">
                    <a:lumMod val="75000"/>
                  </a:schemeClr>
                </a:solidFill>
                <a:latin typeface="Calibri" panose="020F0502020204030204" pitchFamily="34" charset="0"/>
                <a:cs typeface="Calibri" panose="020F0502020204030204" pitchFamily="34" charset="0"/>
              </a:rPr>
              <a:t>- Policy-alapú értékelés: ennek során a vizsgálat egy konkrét szakpolitika szemszögéből megy végbe, e szakpolitika szempontjaira kell fókuszálni az értékelés során.</a:t>
            </a:r>
          </a:p>
        </p:txBody>
      </p:sp>
    </p:spTree>
    <p:extLst>
      <p:ext uri="{BB962C8B-B14F-4D97-AF65-F5344CB8AC3E}">
        <p14:creationId xmlns:p14="http://schemas.microsoft.com/office/powerpoint/2010/main" val="1805025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A75BF6-4001-4999-9EE6-C97D9F47B7B7}"/>
              </a:ext>
            </a:extLst>
          </p:cNvPr>
          <p:cNvSpPr>
            <a:spLocks noGrp="1"/>
          </p:cNvSpPr>
          <p:nvPr>
            <p:ph type="title"/>
          </p:nvPr>
        </p:nvSpPr>
        <p:spPr>
          <a:xfrm>
            <a:off x="1098958" y="159391"/>
            <a:ext cx="10405653" cy="2265027"/>
          </a:xfrm>
        </p:spPr>
        <p:txBody>
          <a:bodyPr anchor="t">
            <a:normAutofit/>
          </a:bodyPr>
          <a:lstStyle/>
          <a:p>
            <a:r>
              <a:rPr lang="hu-HU" sz="1800" dirty="0"/>
              <a:t>Ezeken kívül más módon is tipizálhatók az értékelések – például az értékelési munkához való </a:t>
            </a:r>
            <a:r>
              <a:rPr lang="hu-HU" sz="1800" dirty="0" err="1"/>
              <a:t>szemléletbeli</a:t>
            </a:r>
            <a:r>
              <a:rPr lang="hu-HU" sz="1800" dirty="0"/>
              <a:t> hozzáállás alapján a következő típusokról beszélhetünk:</a:t>
            </a:r>
            <a:br>
              <a:rPr lang="hu-HU" sz="1800" dirty="0"/>
            </a:br>
            <a:br>
              <a:rPr lang="hu-HU" sz="1800" dirty="0"/>
            </a:br>
            <a:r>
              <a:rPr lang="hu-HU" sz="1800" dirty="0"/>
              <a:t>- Menedzseri modell: ezt az elvet a „</a:t>
            </a:r>
            <a:r>
              <a:rPr lang="hu-HU" sz="1800" dirty="0" err="1"/>
              <a:t>Value</a:t>
            </a:r>
            <a:r>
              <a:rPr lang="hu-HU" sz="1800" dirty="0"/>
              <a:t> </a:t>
            </a:r>
            <a:r>
              <a:rPr lang="hu-HU" sz="1800" dirty="0" err="1"/>
              <a:t>for</a:t>
            </a:r>
            <a:r>
              <a:rPr lang="hu-HU" sz="1800" dirty="0"/>
              <a:t> Money” szlogennel lehet jellemezni, kizárólag 	a közpénz elköltésének gazdasági hatékonyságára koncentrál.</a:t>
            </a:r>
            <a:br>
              <a:rPr lang="hu-HU" sz="1800" dirty="0"/>
            </a:br>
            <a:r>
              <a:rPr lang="hu-HU" sz="1800" dirty="0"/>
              <a:t>- Demokratikus modell: az értékelés alatt álló program politikai eredményességét, tágabb értelemben társadalmi </a:t>
            </a:r>
            <a:r>
              <a:rPr lang="hu-HU" sz="1800" dirty="0" err="1"/>
              <a:t>elfogadottságot</a:t>
            </a:r>
            <a:r>
              <a:rPr lang="hu-HU" sz="1800" dirty="0"/>
              <a:t> vizsgál.</a:t>
            </a:r>
          </a:p>
        </p:txBody>
      </p:sp>
      <p:sp>
        <p:nvSpPr>
          <p:cNvPr id="3" name="Szöveg helye 2">
            <a:extLst>
              <a:ext uri="{FF2B5EF4-FFF2-40B4-BE49-F238E27FC236}">
                <a16:creationId xmlns:a16="http://schemas.microsoft.com/office/drawing/2014/main" id="{C2D01B29-123D-40E7-91D2-DFEB910DD631}"/>
              </a:ext>
            </a:extLst>
          </p:cNvPr>
          <p:cNvSpPr>
            <a:spLocks noGrp="1"/>
          </p:cNvSpPr>
          <p:nvPr>
            <p:ph type="body" idx="1"/>
          </p:nvPr>
        </p:nvSpPr>
        <p:spPr>
          <a:xfrm>
            <a:off x="2589212" y="2424418"/>
            <a:ext cx="8915399" cy="3942826"/>
          </a:xfrm>
        </p:spPr>
        <p:txBody>
          <a:bodyPr>
            <a:normAutofit lnSpcReduction="10000"/>
          </a:bodyPr>
          <a:lstStyle/>
          <a:p>
            <a:pPr algn="just"/>
            <a:r>
              <a:rPr lang="hu-HU" dirty="0">
                <a:solidFill>
                  <a:schemeClr val="accent2">
                    <a:lumMod val="75000"/>
                  </a:schemeClr>
                </a:solidFill>
              </a:rPr>
              <a:t>Az értékeléssel kapcsolatos fogalmak tartalma</a:t>
            </a:r>
          </a:p>
          <a:p>
            <a:pPr algn="just"/>
            <a:endParaRPr lang="hu-HU" dirty="0">
              <a:solidFill>
                <a:schemeClr val="accent2">
                  <a:lumMod val="75000"/>
                </a:schemeClr>
              </a:solidFill>
            </a:endParaRPr>
          </a:p>
          <a:p>
            <a:pPr algn="just"/>
            <a:r>
              <a:rPr lang="hu-HU" dirty="0">
                <a:solidFill>
                  <a:schemeClr val="accent2">
                    <a:lumMod val="75000"/>
                  </a:schemeClr>
                </a:solidFill>
              </a:rPr>
              <a:t>- Célcsoport: kinek szól a projekt, kiket céloz meg közvetlenül? (Ez néha 	nem határolható le egyértelműen. Pl. közvilágítás fejlesztése 	esetében 	ez sokkal kevésbé lehetséges, mint a roma óvodásokkal 	kapcsolatos 	projektben, ez különböző értékelési módszerek 	használatát követeli meg.)</a:t>
            </a:r>
          </a:p>
          <a:p>
            <a:pPr algn="just"/>
            <a:endParaRPr lang="hu-HU" dirty="0">
              <a:solidFill>
                <a:schemeClr val="accent2">
                  <a:lumMod val="75000"/>
                </a:schemeClr>
              </a:solidFill>
            </a:endParaRPr>
          </a:p>
          <a:p>
            <a:pPr algn="just"/>
            <a:r>
              <a:rPr lang="hu-HU" dirty="0">
                <a:solidFill>
                  <a:schemeClr val="accent2">
                    <a:lumMod val="75000"/>
                  </a:schemeClr>
                </a:solidFill>
              </a:rPr>
              <a:t>- Érintett: tágabb értelmű, mint a célcsoport. A projekt által akár 	negatívan, akár pozitívan érintett személyek és intézmények 	összessége.</a:t>
            </a:r>
          </a:p>
        </p:txBody>
      </p:sp>
    </p:spTree>
    <p:extLst>
      <p:ext uri="{BB962C8B-B14F-4D97-AF65-F5344CB8AC3E}">
        <p14:creationId xmlns:p14="http://schemas.microsoft.com/office/powerpoint/2010/main" val="2793828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1FF44C-A922-4A27-AC42-FF9CB3877A7A}"/>
              </a:ext>
            </a:extLst>
          </p:cNvPr>
          <p:cNvSpPr>
            <a:spLocks noGrp="1"/>
          </p:cNvSpPr>
          <p:nvPr>
            <p:ph type="title"/>
          </p:nvPr>
        </p:nvSpPr>
        <p:spPr>
          <a:xfrm>
            <a:off x="830509" y="302004"/>
            <a:ext cx="11031523" cy="860400"/>
          </a:xfrm>
        </p:spPr>
        <p:txBody>
          <a:bodyPr anchor="t">
            <a:normAutofit fontScale="90000"/>
          </a:bodyPr>
          <a:lstStyle/>
          <a:p>
            <a:r>
              <a:rPr lang="hu-HU" sz="3600" b="1" dirty="0">
                <a:latin typeface="Calibri" panose="020F0502020204030204" pitchFamily="34" charset="0"/>
                <a:cs typeface="Calibri" panose="020F0502020204030204" pitchFamily="34" charset="0"/>
              </a:rPr>
              <a:t>Miben különbözik egymástól az </a:t>
            </a:r>
            <a:r>
              <a:rPr lang="hu-HU" sz="3600" b="1" dirty="0" err="1">
                <a:latin typeface="Calibri" panose="020F0502020204030204" pitchFamily="34" charset="0"/>
                <a:cs typeface="Calibri" panose="020F0502020204030204" pitchFamily="34" charset="0"/>
              </a:rPr>
              <a:t>interim</a:t>
            </a:r>
            <a:r>
              <a:rPr lang="hu-HU" sz="3600" b="1" dirty="0">
                <a:latin typeface="Calibri" panose="020F0502020204030204" pitchFamily="34" charset="0"/>
                <a:cs typeface="Calibri" panose="020F0502020204030204" pitchFamily="34" charset="0"/>
              </a:rPr>
              <a:t> és az ex-post értékelés?</a:t>
            </a:r>
            <a:br>
              <a:rPr lang="hu-HU" dirty="0"/>
            </a:br>
            <a:endParaRPr lang="hu-HU" dirty="0"/>
          </a:p>
        </p:txBody>
      </p:sp>
      <p:sp>
        <p:nvSpPr>
          <p:cNvPr id="3" name="Szöveg helye 2">
            <a:extLst>
              <a:ext uri="{FF2B5EF4-FFF2-40B4-BE49-F238E27FC236}">
                <a16:creationId xmlns:a16="http://schemas.microsoft.com/office/drawing/2014/main" id="{D76B25D2-B711-4394-B345-5DBE8265415C}"/>
              </a:ext>
            </a:extLst>
          </p:cNvPr>
          <p:cNvSpPr>
            <a:spLocks noGrp="1"/>
          </p:cNvSpPr>
          <p:nvPr>
            <p:ph type="body" idx="1"/>
          </p:nvPr>
        </p:nvSpPr>
        <p:spPr>
          <a:xfrm>
            <a:off x="1719744" y="1048624"/>
            <a:ext cx="9784868" cy="5301842"/>
          </a:xfrm>
        </p:spPr>
        <p:txBody>
          <a:bodyPr>
            <a:normAutofit/>
          </a:bodyPr>
          <a:lstStyle/>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Az értékelés tárgyát két összetevőben állapíthatjuk meg:</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1) A program logikájának és tartalmának vizsgálata, kritikus elemzése,</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2) A program hatásainak vizsgálata, összevetése a várt eredményekkel.</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Minél előrehaladottabb állapotban értékeljük a projektet, annál kisebb az elsőnek a súlya (program-logika értékelése), hiszen egy lebonyolítás alatt álló projekt esetében már úgysem lehet komoly változásokat eszközölni e téren. Természetszerűleg a programhatás értékelése az idő előrehaladtával egyre nagyobb súlyt kell, hogy kapjon. Ez azt jelenti, hogy az </a:t>
            </a:r>
            <a:r>
              <a:rPr lang="hu-HU" dirty="0" err="1">
                <a:solidFill>
                  <a:schemeClr val="accent2">
                    <a:lumMod val="75000"/>
                  </a:schemeClr>
                </a:solidFill>
                <a:latin typeface="Calibri" panose="020F0502020204030204" pitchFamily="34" charset="0"/>
                <a:cs typeface="Calibri" panose="020F0502020204030204" pitchFamily="34" charset="0"/>
              </a:rPr>
              <a:t>interim</a:t>
            </a:r>
            <a:r>
              <a:rPr lang="hu-HU" dirty="0">
                <a:solidFill>
                  <a:schemeClr val="accent2">
                    <a:lumMod val="75000"/>
                  </a:schemeClr>
                </a:solidFill>
                <a:latin typeface="Calibri" panose="020F0502020204030204" pitchFamily="34" charset="0"/>
                <a:cs typeface="Calibri" panose="020F0502020204030204" pitchFamily="34" charset="0"/>
              </a:rPr>
              <a:t> értékelés esetében az első komponens, míg az ex-post értékelés esetén a második dominál.</a:t>
            </a:r>
          </a:p>
        </p:txBody>
      </p:sp>
    </p:spTree>
    <p:extLst>
      <p:ext uri="{BB962C8B-B14F-4D97-AF65-F5344CB8AC3E}">
        <p14:creationId xmlns:p14="http://schemas.microsoft.com/office/powerpoint/2010/main" val="135060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F21FA5-6C02-47AB-BD64-3E378D33ECB1}"/>
              </a:ext>
            </a:extLst>
          </p:cNvPr>
          <p:cNvSpPr>
            <a:spLocks noGrp="1"/>
          </p:cNvSpPr>
          <p:nvPr>
            <p:ph type="title"/>
          </p:nvPr>
        </p:nvSpPr>
        <p:spPr>
          <a:xfrm>
            <a:off x="2097248" y="624110"/>
            <a:ext cx="9407363" cy="5525020"/>
          </a:xfrm>
        </p:spPr>
        <p:txBody>
          <a:bodyPr/>
          <a:lstStyle/>
          <a:p>
            <a:endParaRPr lang="hu-HU" dirty="0"/>
          </a:p>
        </p:txBody>
      </p:sp>
      <p:pic>
        <p:nvPicPr>
          <p:cNvPr id="4" name="Kép 3">
            <a:extLst>
              <a:ext uri="{FF2B5EF4-FFF2-40B4-BE49-F238E27FC236}">
                <a16:creationId xmlns:a16="http://schemas.microsoft.com/office/drawing/2014/main" id="{21A5BB4B-0781-4E64-B898-3B058DA4EFC3}"/>
              </a:ext>
            </a:extLst>
          </p:cNvPr>
          <p:cNvPicPr>
            <a:picLocks noChangeAspect="1"/>
          </p:cNvPicPr>
          <p:nvPr/>
        </p:nvPicPr>
        <p:blipFill>
          <a:blip r:embed="rId2"/>
          <a:stretch>
            <a:fillRect/>
          </a:stretch>
        </p:blipFill>
        <p:spPr>
          <a:xfrm>
            <a:off x="2097248" y="624109"/>
            <a:ext cx="6449438" cy="5525019"/>
          </a:xfrm>
          <a:prstGeom prst="rect">
            <a:avLst/>
          </a:prstGeom>
        </p:spPr>
      </p:pic>
    </p:spTree>
    <p:extLst>
      <p:ext uri="{BB962C8B-B14F-4D97-AF65-F5344CB8AC3E}">
        <p14:creationId xmlns:p14="http://schemas.microsoft.com/office/powerpoint/2010/main" val="498495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7509399-6658-4B64-B44E-003895F0AF8B}"/>
              </a:ext>
            </a:extLst>
          </p:cNvPr>
          <p:cNvSpPr>
            <a:spLocks noGrp="1"/>
          </p:cNvSpPr>
          <p:nvPr>
            <p:ph type="title"/>
          </p:nvPr>
        </p:nvSpPr>
        <p:spPr>
          <a:xfrm>
            <a:off x="1006680" y="268448"/>
            <a:ext cx="10497932" cy="1057013"/>
          </a:xfrm>
        </p:spPr>
        <p:txBody>
          <a:bodyPr anchor="t">
            <a:normAutofit/>
          </a:bodyPr>
          <a:lstStyle/>
          <a:p>
            <a:pPr algn="ctr"/>
            <a:r>
              <a:rPr lang="hu-HU" sz="3200" b="1" dirty="0">
                <a:latin typeface="Calibri" panose="020F0502020204030204" pitchFamily="34" charset="0"/>
                <a:cs typeface="Calibri" panose="020F0502020204030204" pitchFamily="34" charset="0"/>
              </a:rPr>
              <a:t>INTERIM értékelés</a:t>
            </a:r>
          </a:p>
        </p:txBody>
      </p:sp>
      <p:pic>
        <p:nvPicPr>
          <p:cNvPr id="4" name="Kép 3">
            <a:extLst>
              <a:ext uri="{FF2B5EF4-FFF2-40B4-BE49-F238E27FC236}">
                <a16:creationId xmlns:a16="http://schemas.microsoft.com/office/drawing/2014/main" id="{CC482C07-16B6-49E3-ADCA-09859FA65CE9}"/>
              </a:ext>
            </a:extLst>
          </p:cNvPr>
          <p:cNvPicPr>
            <a:picLocks noChangeAspect="1"/>
          </p:cNvPicPr>
          <p:nvPr/>
        </p:nvPicPr>
        <p:blipFill>
          <a:blip r:embed="rId2"/>
          <a:stretch>
            <a:fillRect/>
          </a:stretch>
        </p:blipFill>
        <p:spPr>
          <a:xfrm>
            <a:off x="1731715" y="1677798"/>
            <a:ext cx="8715375" cy="4336256"/>
          </a:xfrm>
          <a:prstGeom prst="rect">
            <a:avLst/>
          </a:prstGeom>
        </p:spPr>
      </p:pic>
      <p:sp>
        <p:nvSpPr>
          <p:cNvPr id="3" name="Szöveg helye 2">
            <a:extLst>
              <a:ext uri="{FF2B5EF4-FFF2-40B4-BE49-F238E27FC236}">
                <a16:creationId xmlns:a16="http://schemas.microsoft.com/office/drawing/2014/main" id="{68BC4D16-029D-49DC-8827-389E5FEA30C3}"/>
              </a:ext>
            </a:extLst>
          </p:cNvPr>
          <p:cNvSpPr>
            <a:spLocks noGrp="1"/>
          </p:cNvSpPr>
          <p:nvPr>
            <p:ph type="body" idx="1"/>
          </p:nvPr>
        </p:nvSpPr>
        <p:spPr>
          <a:xfrm>
            <a:off x="1744910" y="1677799"/>
            <a:ext cx="8715375" cy="4454554"/>
          </a:xfrm>
        </p:spPr>
        <p:txBody>
          <a:bodyPr/>
          <a:lstStyle/>
          <a:p>
            <a:endParaRPr lang="hu-HU" dirty="0"/>
          </a:p>
        </p:txBody>
      </p:sp>
    </p:spTree>
    <p:extLst>
      <p:ext uri="{BB962C8B-B14F-4D97-AF65-F5344CB8AC3E}">
        <p14:creationId xmlns:p14="http://schemas.microsoft.com/office/powerpoint/2010/main" val="2871317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CBF77B-7E7B-4613-AE74-6F12EF4A1229}"/>
              </a:ext>
            </a:extLst>
          </p:cNvPr>
          <p:cNvSpPr>
            <a:spLocks noGrp="1"/>
          </p:cNvSpPr>
          <p:nvPr>
            <p:ph type="title"/>
          </p:nvPr>
        </p:nvSpPr>
        <p:spPr>
          <a:xfrm>
            <a:off x="427839" y="268448"/>
            <a:ext cx="7524923" cy="3347207"/>
          </a:xfrm>
        </p:spPr>
        <p:txBody>
          <a:bodyPr anchor="t">
            <a:normAutofit/>
          </a:bodyPr>
          <a:lstStyle/>
          <a:p>
            <a:r>
              <a:rPr lang="hu-HU" sz="2000" b="1" dirty="0"/>
              <a:t>Ex -post értékelés</a:t>
            </a:r>
            <a:br>
              <a:rPr lang="hu-HU" sz="2000" dirty="0"/>
            </a:br>
            <a:br>
              <a:rPr lang="hu-HU" sz="2000" dirty="0"/>
            </a:br>
            <a:r>
              <a:rPr lang="hu-HU" sz="2000" dirty="0"/>
              <a:t>Az utólagos értékelés esetén a projekt hatásait értékeljük, összevetve a várt hatásokkal. Meglehetősen </a:t>
            </a:r>
            <a:br>
              <a:rPr lang="hu-HU" sz="2000" dirty="0"/>
            </a:br>
            <a:r>
              <a:rPr lang="hu-HU" sz="2000" dirty="0"/>
              <a:t>projektfüggő annak megállapítása, hogy milyen szélességben és milyen mélységben vizsgáljuk </a:t>
            </a:r>
            <a:br>
              <a:rPr lang="hu-HU" sz="2000" dirty="0"/>
            </a:br>
            <a:r>
              <a:rPr lang="hu-HU" sz="2000" dirty="0"/>
              <a:t>ezeket a hatásokat – ezt a megbízó joga </a:t>
            </a:r>
            <a:br>
              <a:rPr lang="hu-HU" sz="2000" dirty="0"/>
            </a:br>
            <a:r>
              <a:rPr lang="hu-HU" sz="2000" dirty="0"/>
              <a:t>eldönteni. Mindamellett ügyelni kell arra, </a:t>
            </a:r>
            <a:br>
              <a:rPr lang="hu-HU" sz="2000" dirty="0"/>
            </a:br>
            <a:r>
              <a:rPr lang="hu-HU" sz="2000" dirty="0"/>
              <a:t>hogy a hatásokat megfelelő módon mérjük.</a:t>
            </a:r>
          </a:p>
        </p:txBody>
      </p:sp>
      <p:sp>
        <p:nvSpPr>
          <p:cNvPr id="3" name="Szöveg helye 2">
            <a:extLst>
              <a:ext uri="{FF2B5EF4-FFF2-40B4-BE49-F238E27FC236}">
                <a16:creationId xmlns:a16="http://schemas.microsoft.com/office/drawing/2014/main" id="{BBB41B50-8E52-46C8-BDE7-2CA1785E0292}"/>
              </a:ext>
            </a:extLst>
          </p:cNvPr>
          <p:cNvSpPr>
            <a:spLocks noGrp="1"/>
          </p:cNvSpPr>
          <p:nvPr>
            <p:ph type="body" idx="1"/>
          </p:nvPr>
        </p:nvSpPr>
        <p:spPr>
          <a:xfrm>
            <a:off x="5159230" y="2608976"/>
            <a:ext cx="6345382" cy="3980576"/>
          </a:xfrm>
        </p:spPr>
        <p:txBody>
          <a:bodyPr/>
          <a:lstStyle/>
          <a:p>
            <a:endParaRPr lang="hu-HU" dirty="0"/>
          </a:p>
        </p:txBody>
      </p:sp>
      <p:pic>
        <p:nvPicPr>
          <p:cNvPr id="5" name="Kép 4">
            <a:extLst>
              <a:ext uri="{FF2B5EF4-FFF2-40B4-BE49-F238E27FC236}">
                <a16:creationId xmlns:a16="http://schemas.microsoft.com/office/drawing/2014/main" id="{4CC9E7DE-1514-4A18-B7F8-A964E4F8EEDF}"/>
              </a:ext>
            </a:extLst>
          </p:cNvPr>
          <p:cNvPicPr>
            <a:picLocks noChangeAspect="1"/>
          </p:cNvPicPr>
          <p:nvPr/>
        </p:nvPicPr>
        <p:blipFill>
          <a:blip r:embed="rId2"/>
          <a:stretch>
            <a:fillRect/>
          </a:stretch>
        </p:blipFill>
        <p:spPr>
          <a:xfrm>
            <a:off x="6610525" y="1334739"/>
            <a:ext cx="5351287" cy="5351287"/>
          </a:xfrm>
          <a:prstGeom prst="rect">
            <a:avLst/>
          </a:prstGeom>
        </p:spPr>
      </p:pic>
    </p:spTree>
    <p:extLst>
      <p:ext uri="{BB962C8B-B14F-4D97-AF65-F5344CB8AC3E}">
        <p14:creationId xmlns:p14="http://schemas.microsoft.com/office/powerpoint/2010/main" val="225606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63941D-9847-4FE0-ABA1-D26632F400DC}"/>
              </a:ext>
            </a:extLst>
          </p:cNvPr>
          <p:cNvSpPr>
            <a:spLocks noGrp="1"/>
          </p:cNvSpPr>
          <p:nvPr>
            <p:ph type="title"/>
          </p:nvPr>
        </p:nvSpPr>
        <p:spPr>
          <a:xfrm>
            <a:off x="2592925" y="335560"/>
            <a:ext cx="8911687" cy="192946"/>
          </a:xfrm>
        </p:spPr>
        <p:txBody>
          <a:bodyPr>
            <a:normAutofit fontScale="90000"/>
          </a:bodyPr>
          <a:lstStyle/>
          <a:p>
            <a:endParaRPr lang="hu-HU" dirty="0"/>
          </a:p>
        </p:txBody>
      </p:sp>
      <p:sp>
        <p:nvSpPr>
          <p:cNvPr id="3" name="Tartalom helye 2">
            <a:extLst>
              <a:ext uri="{FF2B5EF4-FFF2-40B4-BE49-F238E27FC236}">
                <a16:creationId xmlns:a16="http://schemas.microsoft.com/office/drawing/2014/main" id="{89E298CD-ACA1-4609-9E13-CEB6EF439091}"/>
              </a:ext>
            </a:extLst>
          </p:cNvPr>
          <p:cNvSpPr>
            <a:spLocks noGrp="1"/>
          </p:cNvSpPr>
          <p:nvPr>
            <p:ph idx="1"/>
          </p:nvPr>
        </p:nvSpPr>
        <p:spPr>
          <a:xfrm>
            <a:off x="2589212" y="780177"/>
            <a:ext cx="8915400" cy="5670958"/>
          </a:xfrm>
        </p:spPr>
        <p:txBody>
          <a:bodyPr/>
          <a:lstStyle/>
          <a:p>
            <a:pPr marL="0" indent="0">
              <a:spcBef>
                <a:spcPts val="600"/>
              </a:spcBef>
              <a:buNone/>
            </a:pPr>
            <a:r>
              <a:rPr lang="hu-HU" b="1" dirty="0">
                <a:solidFill>
                  <a:schemeClr val="accent2">
                    <a:lumMod val="75000"/>
                  </a:schemeClr>
                </a:solidFill>
              </a:rPr>
              <a:t>A definiált célok elérése érdekében folyamatosan figyeli a projekt tevékenységek határidőre való teljesítését, </a:t>
            </a:r>
          </a:p>
          <a:p>
            <a:pPr marL="0" indent="0">
              <a:spcBef>
                <a:spcPts val="600"/>
              </a:spcBef>
              <a:buNone/>
            </a:pPr>
            <a:r>
              <a:rPr lang="hu-HU" b="1" dirty="0">
                <a:solidFill>
                  <a:schemeClr val="accent2">
                    <a:lumMod val="75000"/>
                  </a:schemeClr>
                </a:solidFill>
              </a:rPr>
              <a:t>ellenőrzi az erőforrások és a költségek </a:t>
            </a:r>
          </a:p>
          <a:p>
            <a:pPr marL="0" indent="0">
              <a:spcBef>
                <a:spcPts val="600"/>
              </a:spcBef>
              <a:buNone/>
            </a:pPr>
            <a:r>
              <a:rPr lang="hu-HU" b="1" dirty="0">
                <a:solidFill>
                  <a:schemeClr val="accent2">
                    <a:lumMod val="75000"/>
                  </a:schemeClr>
                </a:solidFill>
              </a:rPr>
              <a:t>optimális felhasználását és a minőség </a:t>
            </a:r>
          </a:p>
          <a:p>
            <a:pPr marL="0" indent="0">
              <a:spcBef>
                <a:spcPts val="600"/>
              </a:spcBef>
              <a:buNone/>
            </a:pPr>
            <a:r>
              <a:rPr lang="hu-HU" b="1" dirty="0">
                <a:solidFill>
                  <a:schemeClr val="accent2">
                    <a:lumMod val="75000"/>
                  </a:schemeClr>
                </a:solidFill>
              </a:rPr>
              <a:t>megvalósulását. </a:t>
            </a:r>
          </a:p>
          <a:p>
            <a:pPr marL="0" indent="0">
              <a:buNone/>
            </a:pPr>
            <a:endParaRPr lang="hu-HU" dirty="0">
              <a:solidFill>
                <a:schemeClr val="accent2">
                  <a:lumMod val="75000"/>
                </a:schemeClr>
              </a:solidFill>
            </a:endParaRPr>
          </a:p>
          <a:p>
            <a:pPr marL="0" indent="0">
              <a:buNone/>
            </a:pPr>
            <a:endParaRPr lang="hu-HU" dirty="0">
              <a:solidFill>
                <a:schemeClr val="accent2">
                  <a:lumMod val="75000"/>
                </a:schemeClr>
              </a:solidFill>
            </a:endParaRPr>
          </a:p>
          <a:p>
            <a:pPr marL="0" indent="0">
              <a:buNone/>
            </a:pPr>
            <a:endParaRPr lang="hu-HU" dirty="0">
              <a:solidFill>
                <a:schemeClr val="accent2">
                  <a:lumMod val="75000"/>
                </a:schemeClr>
              </a:solidFill>
            </a:endParaRPr>
          </a:p>
          <a:p>
            <a:pPr marL="0" indent="0">
              <a:buNone/>
            </a:pPr>
            <a:endParaRPr lang="hu-HU" dirty="0">
              <a:solidFill>
                <a:schemeClr val="accent2">
                  <a:lumMod val="75000"/>
                </a:schemeClr>
              </a:solidFill>
            </a:endParaRPr>
          </a:p>
          <a:p>
            <a:pPr marL="0" indent="0">
              <a:buNone/>
            </a:pPr>
            <a:endParaRPr lang="hu-HU" dirty="0">
              <a:solidFill>
                <a:schemeClr val="accent2">
                  <a:lumMod val="75000"/>
                </a:schemeClr>
              </a:solidFill>
            </a:endParaRPr>
          </a:p>
          <a:p>
            <a:pPr marL="0" indent="0" algn="r">
              <a:spcBef>
                <a:spcPts val="600"/>
              </a:spcBef>
              <a:buNone/>
            </a:pPr>
            <a:r>
              <a:rPr lang="hu-HU" b="1" dirty="0">
                <a:solidFill>
                  <a:schemeClr val="accent2">
                    <a:lumMod val="75000"/>
                  </a:schemeClr>
                </a:solidFill>
              </a:rPr>
              <a:t>Célja, hogy a projekt egész életciklusa </a:t>
            </a:r>
          </a:p>
          <a:p>
            <a:pPr marL="0" indent="0" algn="r">
              <a:spcBef>
                <a:spcPts val="600"/>
              </a:spcBef>
              <a:buNone/>
            </a:pPr>
            <a:r>
              <a:rPr lang="hu-HU" b="1" dirty="0">
                <a:solidFill>
                  <a:schemeClr val="accent2">
                    <a:lumMod val="75000"/>
                  </a:schemeClr>
                </a:solidFill>
              </a:rPr>
              <a:t>alatt nyújtson keretet a döntések</a:t>
            </a:r>
          </a:p>
          <a:p>
            <a:pPr marL="0" indent="0" algn="r">
              <a:spcBef>
                <a:spcPts val="600"/>
              </a:spcBef>
              <a:buNone/>
            </a:pPr>
            <a:r>
              <a:rPr lang="hu-HU" b="1" dirty="0">
                <a:solidFill>
                  <a:schemeClr val="accent2">
                    <a:lumMod val="75000"/>
                  </a:schemeClr>
                </a:solidFill>
              </a:rPr>
              <a:t> előkészítéséhez, meghozatalához, </a:t>
            </a:r>
          </a:p>
          <a:p>
            <a:pPr marL="0" indent="0" algn="r">
              <a:spcBef>
                <a:spcPts val="600"/>
              </a:spcBef>
              <a:buNone/>
            </a:pPr>
            <a:r>
              <a:rPr lang="hu-HU" b="1" dirty="0">
                <a:solidFill>
                  <a:schemeClr val="accent2">
                    <a:lumMod val="75000"/>
                  </a:schemeClr>
                </a:solidFill>
              </a:rPr>
              <a:t>hogy a projekt sikeresen és </a:t>
            </a:r>
          </a:p>
          <a:p>
            <a:pPr marL="0" indent="0" algn="r">
              <a:spcBef>
                <a:spcPts val="600"/>
              </a:spcBef>
              <a:buNone/>
            </a:pPr>
            <a:r>
              <a:rPr lang="hu-HU" b="1" dirty="0">
                <a:solidFill>
                  <a:schemeClr val="accent2">
                    <a:lumMod val="75000"/>
                  </a:schemeClr>
                </a:solidFill>
              </a:rPr>
              <a:t>eredményesen megvalósuljon.</a:t>
            </a:r>
          </a:p>
        </p:txBody>
      </p:sp>
      <p:pic>
        <p:nvPicPr>
          <p:cNvPr id="5" name="Kép 4">
            <a:extLst>
              <a:ext uri="{FF2B5EF4-FFF2-40B4-BE49-F238E27FC236}">
                <a16:creationId xmlns:a16="http://schemas.microsoft.com/office/drawing/2014/main" id="{5A4127E7-9FF4-41BE-A834-FB2E239F6342}"/>
              </a:ext>
            </a:extLst>
          </p:cNvPr>
          <p:cNvPicPr>
            <a:picLocks noChangeAspect="1"/>
          </p:cNvPicPr>
          <p:nvPr/>
        </p:nvPicPr>
        <p:blipFill>
          <a:blip r:embed="rId2"/>
          <a:stretch>
            <a:fillRect/>
          </a:stretch>
        </p:blipFill>
        <p:spPr>
          <a:xfrm>
            <a:off x="7786714" y="1265169"/>
            <a:ext cx="3496480" cy="2467932"/>
          </a:xfrm>
          <a:prstGeom prst="rect">
            <a:avLst/>
          </a:prstGeom>
        </p:spPr>
      </p:pic>
      <p:pic>
        <p:nvPicPr>
          <p:cNvPr id="7" name="Kép 6">
            <a:extLst>
              <a:ext uri="{FF2B5EF4-FFF2-40B4-BE49-F238E27FC236}">
                <a16:creationId xmlns:a16="http://schemas.microsoft.com/office/drawing/2014/main" id="{FB194A74-AD30-4514-9E4F-27C8DFCE5676}"/>
              </a:ext>
            </a:extLst>
          </p:cNvPr>
          <p:cNvPicPr>
            <a:picLocks noChangeAspect="1"/>
          </p:cNvPicPr>
          <p:nvPr/>
        </p:nvPicPr>
        <p:blipFill>
          <a:blip r:embed="rId3"/>
          <a:stretch>
            <a:fillRect/>
          </a:stretch>
        </p:blipFill>
        <p:spPr>
          <a:xfrm>
            <a:off x="1898051" y="2818701"/>
            <a:ext cx="5014472" cy="3334624"/>
          </a:xfrm>
          <a:prstGeom prst="rect">
            <a:avLst/>
          </a:prstGeom>
        </p:spPr>
      </p:pic>
    </p:spTree>
    <p:extLst>
      <p:ext uri="{BB962C8B-B14F-4D97-AF65-F5344CB8AC3E}">
        <p14:creationId xmlns:p14="http://schemas.microsoft.com/office/powerpoint/2010/main" val="3281989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0C1514C-35F3-403A-AE54-D2A6C426010A}"/>
              </a:ext>
            </a:extLst>
          </p:cNvPr>
          <p:cNvSpPr>
            <a:spLocks noGrp="1"/>
          </p:cNvSpPr>
          <p:nvPr>
            <p:ph type="title"/>
          </p:nvPr>
        </p:nvSpPr>
        <p:spPr>
          <a:xfrm>
            <a:off x="1333850" y="167781"/>
            <a:ext cx="10170761" cy="612395"/>
          </a:xfrm>
        </p:spPr>
        <p:txBody>
          <a:bodyPr anchor="t">
            <a:normAutofit/>
          </a:bodyPr>
          <a:lstStyle/>
          <a:p>
            <a:pPr algn="ctr"/>
            <a:r>
              <a:rPr lang="hu-HU" sz="3200" b="1" dirty="0">
                <a:latin typeface="Calibri" panose="020F0502020204030204" pitchFamily="34" charset="0"/>
                <a:cs typeface="Calibri" panose="020F0502020204030204" pitchFamily="34" charset="0"/>
              </a:rPr>
              <a:t>ÉRTÉKELÉSI MÓDSZEREK 1.</a:t>
            </a:r>
          </a:p>
        </p:txBody>
      </p:sp>
      <p:sp>
        <p:nvSpPr>
          <p:cNvPr id="3" name="Szöveg helye 2">
            <a:extLst>
              <a:ext uri="{FF2B5EF4-FFF2-40B4-BE49-F238E27FC236}">
                <a16:creationId xmlns:a16="http://schemas.microsoft.com/office/drawing/2014/main" id="{D45B4E11-DAB1-43AB-87EE-27CF1809333C}"/>
              </a:ext>
            </a:extLst>
          </p:cNvPr>
          <p:cNvSpPr>
            <a:spLocks noGrp="1"/>
          </p:cNvSpPr>
          <p:nvPr>
            <p:ph type="body" idx="1"/>
          </p:nvPr>
        </p:nvSpPr>
        <p:spPr>
          <a:xfrm>
            <a:off x="1661020" y="998290"/>
            <a:ext cx="10170761" cy="5444455"/>
          </a:xfrm>
        </p:spPr>
        <p:txBody>
          <a:bodyPr>
            <a:normAutofit/>
          </a:bodyPr>
          <a:lstStyle/>
          <a:p>
            <a:pPr>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1. </a:t>
            </a:r>
            <a:r>
              <a:rPr lang="hu-HU" sz="1800" b="1" dirty="0" err="1">
                <a:solidFill>
                  <a:schemeClr val="accent2">
                    <a:lumMod val="75000"/>
                  </a:schemeClr>
                </a:solidFill>
                <a:latin typeface="Calibri" panose="020F0502020204030204" pitchFamily="34" charset="0"/>
                <a:cs typeface="Calibri" panose="020F0502020204030204" pitchFamily="34" charset="0"/>
              </a:rPr>
              <a:t>Logframe</a:t>
            </a:r>
            <a:endParaRPr lang="hu-HU" sz="1800" b="1" dirty="0">
              <a:solidFill>
                <a:schemeClr val="accent2">
                  <a:lumMod val="75000"/>
                </a:schemeClr>
              </a:solidFill>
              <a:latin typeface="Calibri" panose="020F0502020204030204" pitchFamily="34" charset="0"/>
              <a:cs typeface="Calibri" panose="020F0502020204030204" pitchFamily="34" charset="0"/>
            </a:endParaRPr>
          </a:p>
          <a:p>
            <a:pPr>
              <a:spcBef>
                <a:spcPts val="0"/>
              </a:spcBef>
            </a:pPr>
            <a:endParaRPr lang="hu-HU" sz="1800" dirty="0">
              <a:solidFill>
                <a:schemeClr val="accent2">
                  <a:lumMod val="75000"/>
                </a:schemeClr>
              </a:solidFill>
              <a:latin typeface="Calibri" panose="020F0502020204030204" pitchFamily="34" charset="0"/>
              <a:cs typeface="Calibri" panose="020F0502020204030204" pitchFamily="34" charset="0"/>
            </a:endParaRPr>
          </a:p>
          <a:p>
            <a:pPr algn="just">
              <a:spcBef>
                <a:spcPts val="0"/>
              </a:spcBef>
            </a:pPr>
            <a:r>
              <a:rPr lang="hu-HU" sz="1800" dirty="0">
                <a:solidFill>
                  <a:schemeClr val="accent2">
                    <a:lumMod val="75000"/>
                  </a:schemeClr>
                </a:solidFill>
                <a:latin typeface="Calibri" panose="020F0502020204030204" pitchFamily="34" charset="0"/>
                <a:cs typeface="Calibri" panose="020F0502020204030204" pitchFamily="34" charset="0"/>
              </a:rPr>
              <a:t>A </a:t>
            </a:r>
            <a:r>
              <a:rPr lang="hu-HU" sz="1800" dirty="0" err="1">
                <a:solidFill>
                  <a:schemeClr val="accent2">
                    <a:lumMod val="75000"/>
                  </a:schemeClr>
                </a:solidFill>
                <a:latin typeface="Calibri" panose="020F0502020204030204" pitchFamily="34" charset="0"/>
                <a:cs typeface="Calibri" panose="020F0502020204030204" pitchFamily="34" charset="0"/>
              </a:rPr>
              <a:t>logframe</a:t>
            </a:r>
            <a:r>
              <a:rPr lang="hu-HU" sz="1800" dirty="0">
                <a:solidFill>
                  <a:schemeClr val="accent2">
                    <a:lumMod val="75000"/>
                  </a:schemeClr>
                </a:solidFill>
                <a:latin typeface="Calibri" panose="020F0502020204030204" pitchFamily="34" charset="0"/>
                <a:cs typeface="Calibri" panose="020F0502020204030204" pitchFamily="34" charset="0"/>
              </a:rPr>
              <a:t> (logikai négyzetrács) módszer használata széles körben elterjedt, az Unió preferálja használatát olyannyira, hogy a pályázati dokumentáció kötelező részét alkotja. Éppen ezért itt nem érdemes bővebben kifejteni e módszer tartalmát, a projekttervezésnél részletesen megvizsgáltuk. Használatáról csak annyit, hogy az értékelési kérdések összeállításánál lehet szükség egy ilyen áttekintő jellegű értékelési elemre. Azt is lehet mondani, hogy sok szempontból rossz jel, ha csak </a:t>
            </a:r>
            <a:r>
              <a:rPr lang="hu-HU" sz="1800" dirty="0" err="1">
                <a:solidFill>
                  <a:schemeClr val="accent2">
                    <a:lumMod val="75000"/>
                  </a:schemeClr>
                </a:solidFill>
                <a:latin typeface="Calibri" panose="020F0502020204030204" pitchFamily="34" charset="0"/>
                <a:cs typeface="Calibri" panose="020F0502020204030204" pitchFamily="34" charset="0"/>
              </a:rPr>
              <a:t>interim</a:t>
            </a:r>
            <a:r>
              <a:rPr lang="hu-HU" sz="1800" dirty="0">
                <a:solidFill>
                  <a:schemeClr val="accent2">
                    <a:lumMod val="75000"/>
                  </a:schemeClr>
                </a:solidFill>
                <a:latin typeface="Calibri" panose="020F0502020204030204" pitchFamily="34" charset="0"/>
                <a:cs typeface="Calibri" panose="020F0502020204030204" pitchFamily="34" charset="0"/>
              </a:rPr>
              <a:t> vagy ex-post értékeléskor készül a projektről logikai négyzetrács.</a:t>
            </a:r>
          </a:p>
          <a:p>
            <a:pPr algn="just">
              <a:spcBef>
                <a:spcPts val="0"/>
              </a:spcBef>
            </a:pPr>
            <a:endParaRPr lang="hu-HU" sz="1800" dirty="0">
              <a:solidFill>
                <a:schemeClr val="accent2">
                  <a:lumMod val="75000"/>
                </a:schemeClr>
              </a:solidFill>
              <a:latin typeface="Calibri" panose="020F0502020204030204" pitchFamily="34" charset="0"/>
              <a:cs typeface="Calibri" panose="020F0502020204030204" pitchFamily="34" charset="0"/>
            </a:endParaRPr>
          </a:p>
          <a:p>
            <a:pPr algn="just">
              <a:spcBef>
                <a:spcPts val="0"/>
              </a:spcBef>
            </a:pPr>
            <a:r>
              <a:rPr lang="hu-HU" sz="1800" b="1" dirty="0">
                <a:solidFill>
                  <a:schemeClr val="accent2">
                    <a:lumMod val="75000"/>
                  </a:schemeClr>
                </a:solidFill>
                <a:latin typeface="Calibri" panose="020F0502020204030204" pitchFamily="34" charset="0"/>
                <a:cs typeface="Calibri" panose="020F0502020204030204" pitchFamily="34" charset="0"/>
              </a:rPr>
              <a:t>2. METAPLAN-módszerek</a:t>
            </a:r>
          </a:p>
          <a:p>
            <a:pPr algn="just">
              <a:spcBef>
                <a:spcPts val="0"/>
              </a:spcBef>
            </a:pPr>
            <a:endParaRPr lang="hu-HU" sz="1800" dirty="0">
              <a:solidFill>
                <a:schemeClr val="accent2">
                  <a:lumMod val="75000"/>
                </a:schemeClr>
              </a:solidFill>
              <a:latin typeface="Calibri" panose="020F0502020204030204" pitchFamily="34" charset="0"/>
              <a:cs typeface="Calibri" panose="020F0502020204030204" pitchFamily="34" charset="0"/>
            </a:endParaRPr>
          </a:p>
          <a:p>
            <a:pPr algn="just">
              <a:spcBef>
                <a:spcPts val="0"/>
              </a:spcBef>
            </a:pPr>
            <a:r>
              <a:rPr lang="hu-HU" sz="1800" dirty="0">
                <a:solidFill>
                  <a:schemeClr val="accent2">
                    <a:lumMod val="75000"/>
                  </a:schemeClr>
                </a:solidFill>
                <a:latin typeface="Calibri" panose="020F0502020204030204" pitchFamily="34" charset="0"/>
                <a:cs typeface="Calibri" panose="020F0502020204030204" pitchFamily="34" charset="0"/>
              </a:rPr>
              <a:t>A METAPLAN </a:t>
            </a:r>
            <a:r>
              <a:rPr lang="hu-HU" sz="1800" dirty="0" err="1">
                <a:solidFill>
                  <a:schemeClr val="accent2">
                    <a:lumMod val="75000"/>
                  </a:schemeClr>
                </a:solidFill>
                <a:latin typeface="Calibri" panose="020F0502020204030204" pitchFamily="34" charset="0"/>
                <a:cs typeface="Calibri" panose="020F0502020204030204" pitchFamily="34" charset="0"/>
              </a:rPr>
              <a:t>győjtőnévvel</a:t>
            </a:r>
            <a:r>
              <a:rPr lang="hu-HU" sz="1800" dirty="0">
                <a:solidFill>
                  <a:schemeClr val="accent2">
                    <a:lumMod val="75000"/>
                  </a:schemeClr>
                </a:solidFill>
                <a:latin typeface="Calibri" panose="020F0502020204030204" pitchFamily="34" charset="0"/>
                <a:cs typeface="Calibri" panose="020F0502020204030204" pitchFamily="34" charset="0"/>
              </a:rPr>
              <a:t> jelölt módszerek olyan információgyűjtési és –elemzési megoldások, melynek során sok egyéni szereplővel állunk szemben, akikben nem feltétlenül </a:t>
            </a:r>
            <a:r>
              <a:rPr lang="hu-HU" sz="1800" dirty="0" err="1">
                <a:solidFill>
                  <a:schemeClr val="accent2">
                    <a:lumMod val="75000"/>
                  </a:schemeClr>
                </a:solidFill>
                <a:latin typeface="Calibri" panose="020F0502020204030204" pitchFamily="34" charset="0"/>
                <a:cs typeface="Calibri" panose="020F0502020204030204" pitchFamily="34" charset="0"/>
              </a:rPr>
              <a:t>struktúrálódik</a:t>
            </a:r>
            <a:r>
              <a:rPr lang="hu-HU" sz="1800" dirty="0">
                <a:solidFill>
                  <a:schemeClr val="accent2">
                    <a:lumMod val="75000"/>
                  </a:schemeClr>
                </a:solidFill>
                <a:latin typeface="Calibri" panose="020F0502020204030204" pitchFamily="34" charset="0"/>
                <a:cs typeface="Calibri" panose="020F0502020204030204" pitchFamily="34" charset="0"/>
              </a:rPr>
              <a:t> rendesen az aktuális probléma. Tipikusan ide sorolható az az eljárás, mikor egy nagy terembe különböző asztaloknál különböző témakörök kerülnek megtárgyalásra, a résztvevők (legyenek akármilyen szinten érintettjei a projektnek) pedig megválaszthatják, hogy melyik témakörben vesznek részt, melyikhez szólnak hozzá. Időről-időre tetszésük szerint változtathatják helyüket (azaz témakörüket). A módszer sikeressége a „</a:t>
            </a:r>
            <a:r>
              <a:rPr lang="hu-HU" sz="1800" dirty="0" err="1">
                <a:solidFill>
                  <a:schemeClr val="accent2">
                    <a:lumMod val="75000"/>
                  </a:schemeClr>
                </a:solidFill>
                <a:latin typeface="Calibri" panose="020F0502020204030204" pitchFamily="34" charset="0"/>
                <a:cs typeface="Calibri" panose="020F0502020204030204" pitchFamily="34" charset="0"/>
              </a:rPr>
              <a:t>facilitátorokon</a:t>
            </a:r>
            <a:r>
              <a:rPr lang="hu-HU" sz="1800" dirty="0">
                <a:solidFill>
                  <a:schemeClr val="accent2">
                    <a:lumMod val="75000"/>
                  </a:schemeClr>
                </a:solidFill>
                <a:latin typeface="Calibri" panose="020F0502020204030204" pitchFamily="34" charset="0"/>
                <a:cs typeface="Calibri" panose="020F0502020204030204" pitchFamily="34" charset="0"/>
              </a:rPr>
              <a:t>” múlik, azokon a személyeken, akik az egyes témaköröket vezetik, az ott zajló vitát irányítják, ütköztetik a véleményeket, kiszűrik a személyi ellentétekből fakadó meddő vitákat.</a:t>
            </a:r>
          </a:p>
          <a:p>
            <a:endParaRPr lang="hu-HU" dirty="0"/>
          </a:p>
        </p:txBody>
      </p:sp>
    </p:spTree>
    <p:extLst>
      <p:ext uri="{BB962C8B-B14F-4D97-AF65-F5344CB8AC3E}">
        <p14:creationId xmlns:p14="http://schemas.microsoft.com/office/powerpoint/2010/main" val="3629696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382146-880E-45A2-B55F-8F5556CAC6F0}"/>
              </a:ext>
            </a:extLst>
          </p:cNvPr>
          <p:cNvSpPr>
            <a:spLocks noGrp="1"/>
          </p:cNvSpPr>
          <p:nvPr>
            <p:ph type="title"/>
          </p:nvPr>
        </p:nvSpPr>
        <p:spPr>
          <a:xfrm>
            <a:off x="7248088" y="285226"/>
            <a:ext cx="4256523" cy="2877424"/>
          </a:xfrm>
        </p:spPr>
        <p:txBody>
          <a:bodyPr anchor="t"/>
          <a:lstStyle/>
          <a:p>
            <a:endParaRPr lang="hu-HU" dirty="0"/>
          </a:p>
        </p:txBody>
      </p:sp>
      <p:sp>
        <p:nvSpPr>
          <p:cNvPr id="3" name="Szöveg helye 2">
            <a:extLst>
              <a:ext uri="{FF2B5EF4-FFF2-40B4-BE49-F238E27FC236}">
                <a16:creationId xmlns:a16="http://schemas.microsoft.com/office/drawing/2014/main" id="{28844FFE-4DA2-402A-9D64-AC055F41C8B2}"/>
              </a:ext>
            </a:extLst>
          </p:cNvPr>
          <p:cNvSpPr>
            <a:spLocks noGrp="1"/>
          </p:cNvSpPr>
          <p:nvPr>
            <p:ph type="body" idx="1"/>
          </p:nvPr>
        </p:nvSpPr>
        <p:spPr>
          <a:xfrm>
            <a:off x="1669410" y="1963024"/>
            <a:ext cx="9835202" cy="4773336"/>
          </a:xfrm>
        </p:spPr>
        <p:txBody>
          <a:bodyPr>
            <a:normAutofit/>
          </a:bodyPr>
          <a:lstStyle/>
          <a:p>
            <a:r>
              <a:rPr lang="hu-HU" sz="3200" b="1" dirty="0">
                <a:solidFill>
                  <a:schemeClr val="accent2">
                    <a:lumMod val="75000"/>
                  </a:schemeClr>
                </a:solidFill>
                <a:latin typeface="Calibri" panose="020F0502020204030204" pitchFamily="34" charset="0"/>
                <a:cs typeface="Calibri" panose="020F0502020204030204" pitchFamily="34" charset="0"/>
              </a:rPr>
              <a:t>ÉRTÉKELÉSI MÓDSZEREK 2.</a:t>
            </a:r>
            <a:endParaRPr lang="hu-HU" sz="3200" b="1" dirty="0">
              <a:solidFill>
                <a:schemeClr val="accent2">
                  <a:lumMod val="75000"/>
                </a:schemeClr>
              </a:solidFill>
            </a:endParaRPr>
          </a:p>
          <a:p>
            <a:endParaRPr lang="hu-HU" dirty="0"/>
          </a:p>
          <a:p>
            <a:r>
              <a:rPr lang="hu-HU" b="1" dirty="0">
                <a:solidFill>
                  <a:schemeClr val="accent2">
                    <a:lumMod val="75000"/>
                  </a:schemeClr>
                </a:solidFill>
              </a:rPr>
              <a:t>3. Kérdőívek</a:t>
            </a:r>
          </a:p>
          <a:p>
            <a:r>
              <a:rPr lang="hu-HU" dirty="0">
                <a:solidFill>
                  <a:schemeClr val="accent2">
                    <a:lumMod val="75000"/>
                  </a:schemeClr>
                </a:solidFill>
              </a:rPr>
              <a:t>Kérdőíves módszerrel könnyen, olcsón és (bár ez a válaszoló féltől is függ) gyorsan kaphatunk információt. Ennek kapcsán kritikus az, hogy a megfelelő személyekhez juttassuk el a kérdőívet, valamint hogy megfelelő módon tegyük fel a kérdéseinket. Ha például összesíteni akarjuk a kapott eredményeket – általában ez a cél – akkor érdemes olyan kérdéseket feltenni, melyekre szabványosított válaszokat lehet adni. („Igen-nem”, valamilyen minőségi kritérium megjelölése, vagy mennyiségre, összegre vonatkozó kérdés.) A kérdőív legnagyobb haszna éppen az, hogy szubjektív érzéseket lehet összesíteni, objektívabb mutatókká alakítani „Véleménye szerint… nőtt vagy csökkent/javult vagy romlott…” típusú kérdések.)</a:t>
            </a:r>
          </a:p>
        </p:txBody>
      </p:sp>
      <p:pic>
        <p:nvPicPr>
          <p:cNvPr id="5" name="Kép 4">
            <a:extLst>
              <a:ext uri="{FF2B5EF4-FFF2-40B4-BE49-F238E27FC236}">
                <a16:creationId xmlns:a16="http://schemas.microsoft.com/office/drawing/2014/main" id="{8895B9A1-483C-463A-8271-16DAB291D69B}"/>
              </a:ext>
            </a:extLst>
          </p:cNvPr>
          <p:cNvPicPr>
            <a:picLocks noChangeAspect="1"/>
          </p:cNvPicPr>
          <p:nvPr/>
        </p:nvPicPr>
        <p:blipFill>
          <a:blip r:embed="rId2"/>
          <a:stretch>
            <a:fillRect/>
          </a:stretch>
        </p:blipFill>
        <p:spPr>
          <a:xfrm>
            <a:off x="7188476" y="285225"/>
            <a:ext cx="4316135" cy="2877423"/>
          </a:xfrm>
          <a:prstGeom prst="rect">
            <a:avLst/>
          </a:prstGeom>
        </p:spPr>
      </p:pic>
    </p:spTree>
    <p:extLst>
      <p:ext uri="{BB962C8B-B14F-4D97-AF65-F5344CB8AC3E}">
        <p14:creationId xmlns:p14="http://schemas.microsoft.com/office/powerpoint/2010/main" val="3275407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3B423EA-2109-4B47-98AA-59D65D1CAD1C}"/>
              </a:ext>
            </a:extLst>
          </p:cNvPr>
          <p:cNvSpPr>
            <a:spLocks noGrp="1"/>
          </p:cNvSpPr>
          <p:nvPr>
            <p:ph type="title"/>
          </p:nvPr>
        </p:nvSpPr>
        <p:spPr>
          <a:xfrm>
            <a:off x="1249960" y="146808"/>
            <a:ext cx="10254651" cy="725648"/>
          </a:xfrm>
        </p:spPr>
        <p:txBody>
          <a:bodyPr/>
          <a:lstStyle/>
          <a:p>
            <a:pPr algn="ctr"/>
            <a:r>
              <a:rPr lang="hu-HU" sz="4000" b="1" dirty="0">
                <a:latin typeface="Calibri" panose="020F0502020204030204" pitchFamily="34" charset="0"/>
                <a:cs typeface="Calibri" panose="020F0502020204030204" pitchFamily="34" charset="0"/>
              </a:rPr>
              <a:t>ÉRTÉKELÉSI MÓDSZEREK 3.</a:t>
            </a:r>
            <a:endParaRPr lang="hu-HU" dirty="0"/>
          </a:p>
        </p:txBody>
      </p:sp>
      <p:sp>
        <p:nvSpPr>
          <p:cNvPr id="3" name="Szöveg helye 2">
            <a:extLst>
              <a:ext uri="{FF2B5EF4-FFF2-40B4-BE49-F238E27FC236}">
                <a16:creationId xmlns:a16="http://schemas.microsoft.com/office/drawing/2014/main" id="{3BB21DDE-1FC5-4984-B547-F987D6DC9D6B}"/>
              </a:ext>
            </a:extLst>
          </p:cNvPr>
          <p:cNvSpPr>
            <a:spLocks noGrp="1"/>
          </p:cNvSpPr>
          <p:nvPr>
            <p:ph type="body" idx="1"/>
          </p:nvPr>
        </p:nvSpPr>
        <p:spPr>
          <a:xfrm>
            <a:off x="1677798" y="981512"/>
            <a:ext cx="10184235" cy="5729681"/>
          </a:xfrm>
        </p:spPr>
        <p:txBody>
          <a:bodyPr>
            <a:noAutofit/>
          </a:bodyPr>
          <a:lstStyle/>
          <a:p>
            <a:r>
              <a:rPr lang="hu-HU" sz="1800" b="1" dirty="0">
                <a:solidFill>
                  <a:schemeClr val="accent2">
                    <a:lumMod val="75000"/>
                  </a:schemeClr>
                </a:solidFill>
                <a:latin typeface="Calibri" panose="020F0502020204030204" pitchFamily="34" charset="0"/>
                <a:cs typeface="Calibri" panose="020F0502020204030204" pitchFamily="34" charset="0"/>
              </a:rPr>
              <a:t>4. Etnográfiai megfigyelés</a:t>
            </a:r>
          </a:p>
          <a:p>
            <a:r>
              <a:rPr lang="hu-HU" sz="1800" dirty="0">
                <a:solidFill>
                  <a:schemeClr val="accent2">
                    <a:lumMod val="75000"/>
                  </a:schemeClr>
                </a:solidFill>
                <a:latin typeface="Calibri" panose="020F0502020204030204" pitchFamily="34" charset="0"/>
                <a:cs typeface="Calibri" panose="020F0502020204030204" pitchFamily="34" charset="0"/>
              </a:rPr>
              <a:t>Elterjedt módszer egyes projekt-típusok esetén, hogy az </a:t>
            </a:r>
            <a:r>
              <a:rPr lang="hu-HU" sz="1800" dirty="0" err="1">
                <a:solidFill>
                  <a:schemeClr val="accent2">
                    <a:lumMod val="75000"/>
                  </a:schemeClr>
                </a:solidFill>
                <a:latin typeface="Calibri" panose="020F0502020204030204" pitchFamily="34" charset="0"/>
                <a:cs typeface="Calibri" panose="020F0502020204030204" pitchFamily="34" charset="0"/>
              </a:rPr>
              <a:t>értékelı</a:t>
            </a:r>
            <a:r>
              <a:rPr lang="hu-HU" sz="1800" dirty="0">
                <a:solidFill>
                  <a:schemeClr val="accent2">
                    <a:lumMod val="75000"/>
                  </a:schemeClr>
                </a:solidFill>
                <a:latin typeface="Calibri" panose="020F0502020204030204" pitchFamily="34" charset="0"/>
                <a:cs typeface="Calibri" panose="020F0502020204030204" pitchFamily="34" charset="0"/>
              </a:rPr>
              <a:t> néhány napot, órát a kedvezményezettek, illetve a programvégrehajtók között tölt el, bekapcsolódik munkájukba. A módszer alkalmas arra, hogy feltárja, hogy a megbízó-döntéshozó vajon megfelelően ítéli-e meg a kedvezményezettek, a célcsoport hozzáállását az adott projekthez. Külön előnye, hogy az értékelés elveszti hivatalos jellegét, így az interjú, kérdőív „irodai” jellege nem torzítja a véleményeket.</a:t>
            </a:r>
          </a:p>
          <a:p>
            <a:endParaRPr lang="hu-HU" sz="1800" dirty="0">
              <a:solidFill>
                <a:schemeClr val="accent2">
                  <a:lumMod val="75000"/>
                </a:schemeClr>
              </a:solidFill>
              <a:latin typeface="Calibri" panose="020F0502020204030204" pitchFamily="34" charset="0"/>
              <a:cs typeface="Calibri" panose="020F0502020204030204" pitchFamily="34" charset="0"/>
            </a:endParaRPr>
          </a:p>
          <a:p>
            <a:r>
              <a:rPr lang="hu-HU" sz="1800" b="1" dirty="0">
                <a:solidFill>
                  <a:schemeClr val="accent2">
                    <a:lumMod val="75000"/>
                  </a:schemeClr>
                </a:solidFill>
                <a:latin typeface="Calibri" panose="020F0502020204030204" pitchFamily="34" charset="0"/>
                <a:cs typeface="Calibri" panose="020F0502020204030204" pitchFamily="34" charset="0"/>
              </a:rPr>
              <a:t>5. </a:t>
            </a:r>
            <a:r>
              <a:rPr lang="hu-HU" sz="1800" b="1" dirty="0" err="1">
                <a:solidFill>
                  <a:schemeClr val="accent2">
                    <a:lumMod val="75000"/>
                  </a:schemeClr>
                </a:solidFill>
                <a:latin typeface="Calibri" panose="020F0502020204030204" pitchFamily="34" charset="0"/>
                <a:cs typeface="Calibri" panose="020F0502020204030204" pitchFamily="34" charset="0"/>
              </a:rPr>
              <a:t>Dephi</a:t>
            </a:r>
            <a:r>
              <a:rPr lang="hu-HU" sz="1800" b="1" dirty="0">
                <a:solidFill>
                  <a:schemeClr val="accent2">
                    <a:lumMod val="75000"/>
                  </a:schemeClr>
                </a:solidFill>
                <a:latin typeface="Calibri" panose="020F0502020204030204" pitchFamily="34" charset="0"/>
                <a:cs typeface="Calibri" panose="020F0502020204030204" pitchFamily="34" charset="0"/>
              </a:rPr>
              <a:t>-módszer</a:t>
            </a:r>
          </a:p>
          <a:p>
            <a:r>
              <a:rPr lang="hu-HU" sz="1800" dirty="0">
                <a:solidFill>
                  <a:schemeClr val="accent2">
                    <a:lumMod val="75000"/>
                  </a:schemeClr>
                </a:solidFill>
                <a:latin typeface="Calibri" panose="020F0502020204030204" pitchFamily="34" charset="0"/>
                <a:cs typeface="Calibri" panose="020F0502020204030204" pitchFamily="34" charset="0"/>
              </a:rPr>
              <a:t>A Delphi-módszer valamilyen szempontból a </a:t>
            </a:r>
            <a:r>
              <a:rPr lang="hu-HU" sz="1800" dirty="0" err="1">
                <a:solidFill>
                  <a:schemeClr val="accent2">
                    <a:lumMod val="75000"/>
                  </a:schemeClr>
                </a:solidFill>
                <a:latin typeface="Calibri" panose="020F0502020204030204" pitchFamily="34" charset="0"/>
                <a:cs typeface="Calibri" panose="020F0502020204030204" pitchFamily="34" charset="0"/>
              </a:rPr>
              <a:t>Metaplan</a:t>
            </a:r>
            <a:r>
              <a:rPr lang="hu-HU" sz="1800" dirty="0">
                <a:solidFill>
                  <a:schemeClr val="accent2">
                    <a:lumMod val="75000"/>
                  </a:schemeClr>
                </a:solidFill>
                <a:latin typeface="Calibri" panose="020F0502020204030204" pitchFamily="34" charset="0"/>
                <a:cs typeface="Calibri" panose="020F0502020204030204" pitchFamily="34" charset="0"/>
              </a:rPr>
              <a:t>-módszer </a:t>
            </a:r>
            <a:r>
              <a:rPr lang="hu-HU" sz="1800" dirty="0" err="1">
                <a:solidFill>
                  <a:schemeClr val="accent2">
                    <a:lumMod val="75000"/>
                  </a:schemeClr>
                </a:solidFill>
                <a:latin typeface="Calibri" panose="020F0502020204030204" pitchFamily="34" charset="0"/>
                <a:cs typeface="Calibri" panose="020F0502020204030204" pitchFamily="34" charset="0"/>
              </a:rPr>
              <a:t>ellentéte</a:t>
            </a:r>
            <a:r>
              <a:rPr lang="hu-HU" sz="1800" dirty="0">
                <a:solidFill>
                  <a:schemeClr val="accent2">
                    <a:lumMod val="75000"/>
                  </a:schemeClr>
                </a:solidFill>
                <a:latin typeface="Calibri" panose="020F0502020204030204" pitchFamily="34" charset="0"/>
                <a:cs typeface="Calibri" panose="020F0502020204030204" pitchFamily="34" charset="0"/>
              </a:rPr>
              <a:t>, ugyanis ez esetben éppen az a cél, hogy az értékelésben érintett személyeket ne érje külső behatás saját véleményük megfogalmazásakor, ne befolyásolja őket mások hozzáállása. Ez egyrészt akkor lehet hasznos, ha az érintettek között olyan mély, esetleg személyi ellentétek vannak, melyek egy közös vitafórumon egész biztosan nem oldhatóak fel, nem lehetséges konszenzusos állapotot elérni, hanem ellenkezőleg, csak a feszültség növekedését érnénk el. Célszerű lehet alkalmazása akkor is, ha erőteljes, véleményformáló személyek hatásától akarjuk „megtisztítani” az értékelési munkát. Gyakorlati megvalósításának több módja van (pl. interjúk készítése egyenként) – a módszer lényegi eleme az, hogy az első körben szerzett információkat név nélkül juttatják el az érintetteknek, és ez alapján kerül sor a második körre – egészen addig, míg ki nem alakul valamiféle konszenzus.</a:t>
            </a:r>
          </a:p>
        </p:txBody>
      </p:sp>
    </p:spTree>
    <p:extLst>
      <p:ext uri="{BB962C8B-B14F-4D97-AF65-F5344CB8AC3E}">
        <p14:creationId xmlns:p14="http://schemas.microsoft.com/office/powerpoint/2010/main" val="3719144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DFF400-14FA-4253-9BE0-E4AD5FCD9CE1}"/>
              </a:ext>
            </a:extLst>
          </p:cNvPr>
          <p:cNvSpPr>
            <a:spLocks noGrp="1"/>
          </p:cNvSpPr>
          <p:nvPr>
            <p:ph type="title"/>
          </p:nvPr>
        </p:nvSpPr>
        <p:spPr>
          <a:xfrm>
            <a:off x="922790" y="327172"/>
            <a:ext cx="10581822" cy="696286"/>
          </a:xfrm>
        </p:spPr>
        <p:txBody>
          <a:bodyPr anchor="t">
            <a:normAutofit fontScale="90000"/>
          </a:bodyPr>
          <a:lstStyle/>
          <a:p>
            <a:r>
              <a:rPr lang="hu-HU" sz="4000" b="1" dirty="0">
                <a:latin typeface="Calibri" panose="020F0502020204030204" pitchFamily="34" charset="0"/>
                <a:cs typeface="Calibri" panose="020F0502020204030204" pitchFamily="34" charset="0"/>
              </a:rPr>
              <a:t>ÉRTÉKELÉSI MÓDSZEREK 4.</a:t>
            </a:r>
            <a:endParaRPr lang="hu-HU" dirty="0"/>
          </a:p>
        </p:txBody>
      </p:sp>
      <p:sp>
        <p:nvSpPr>
          <p:cNvPr id="3" name="Szöveg helye 2">
            <a:extLst>
              <a:ext uri="{FF2B5EF4-FFF2-40B4-BE49-F238E27FC236}">
                <a16:creationId xmlns:a16="http://schemas.microsoft.com/office/drawing/2014/main" id="{6FEBA38B-D6D1-46C3-AB29-2E795BC6EC10}"/>
              </a:ext>
            </a:extLst>
          </p:cNvPr>
          <p:cNvSpPr>
            <a:spLocks noGrp="1"/>
          </p:cNvSpPr>
          <p:nvPr>
            <p:ph type="body" idx="1"/>
          </p:nvPr>
        </p:nvSpPr>
        <p:spPr>
          <a:xfrm>
            <a:off x="1702966" y="1174459"/>
            <a:ext cx="9801646" cy="5243119"/>
          </a:xfrm>
        </p:spPr>
        <p:txBody>
          <a:bodyPr>
            <a:noAutofit/>
          </a:bodyPr>
          <a:lstStyle/>
          <a:p>
            <a:pPr algn="just"/>
            <a:r>
              <a:rPr lang="hu-HU" sz="1800" b="1" dirty="0">
                <a:solidFill>
                  <a:schemeClr val="accent2">
                    <a:lumMod val="75000"/>
                  </a:schemeClr>
                </a:solidFill>
              </a:rPr>
              <a:t>6. Alternatív csoportképzés</a:t>
            </a:r>
          </a:p>
          <a:p>
            <a:pPr algn="just"/>
            <a:r>
              <a:rPr lang="hu-HU" sz="1800" dirty="0">
                <a:solidFill>
                  <a:schemeClr val="accent2">
                    <a:lumMod val="75000"/>
                  </a:schemeClr>
                </a:solidFill>
              </a:rPr>
              <a:t>Divatos és ötletes módszer, bár használati lehetősége korlátozott. Lényege az, hogy a vizsgált projekt célcsoportját összeveti egy hasonló nagyságú és hasonló helyzetű csoporttal – mely nem állt a projekt hatása alatt. A kettő közti különbségek kimutatásával elvileg jól beazonosíthatóak a projekt valós hatásai – éppen azért ajánlatos a használata, mert a zavaró külső tényezőktől függetlenül mutatja a projekt nettó hatásait.</a:t>
            </a:r>
          </a:p>
          <a:p>
            <a:pPr algn="just"/>
            <a:r>
              <a:rPr lang="hu-HU" sz="1800" dirty="0">
                <a:solidFill>
                  <a:schemeClr val="accent2">
                    <a:lumMod val="75000"/>
                  </a:schemeClr>
                </a:solidFill>
              </a:rPr>
              <a:t>Például egy kistelepülésen végrehajtott fejlesztés esetében egy hozzá </a:t>
            </a:r>
            <a:r>
              <a:rPr lang="hu-HU" sz="1800" dirty="0" err="1">
                <a:solidFill>
                  <a:schemeClr val="accent2">
                    <a:lumMod val="75000"/>
                  </a:schemeClr>
                </a:solidFill>
              </a:rPr>
              <a:t>földrajzilag</a:t>
            </a:r>
            <a:r>
              <a:rPr lang="hu-HU" sz="1800" dirty="0">
                <a:solidFill>
                  <a:schemeClr val="accent2">
                    <a:lumMod val="75000"/>
                  </a:schemeClr>
                </a:solidFill>
              </a:rPr>
              <a:t> is közel eső, hasonló mérető és nagyjából hasonló gazdasági helyzetben lévő település jól használható egyfajta kontrollcsoportként. A településről elköltözni vágyók arányának változása – ami divatos mutatószám az értékeléskor – önmagában nem mond sokat, hiszen a projekt hatásán kívül számos dolog befolyásolhatja még ezt a tényezőt. Ha azonban a szomszédos község(</a:t>
            </a:r>
            <a:r>
              <a:rPr lang="hu-HU" sz="1800" dirty="0" err="1">
                <a:solidFill>
                  <a:schemeClr val="accent2">
                    <a:lumMod val="75000"/>
                  </a:schemeClr>
                </a:solidFill>
              </a:rPr>
              <a:t>ek</a:t>
            </a:r>
            <a:r>
              <a:rPr lang="hu-HU" sz="1800" dirty="0">
                <a:solidFill>
                  <a:schemeClr val="accent2">
                    <a:lumMod val="75000"/>
                  </a:schemeClr>
                </a:solidFill>
              </a:rPr>
              <a:t>) hasonló mutatójában végbement változással vetjük össze, egy elmozdulási hatásoktól megtisztított eredményt kapunk. További formája az összehasonlító csoportképzésnek, ha a vizsgált célcsoportot a hasonló országos adatokkal vetjük össze – pl. az alkoholisták, dohányosok vagy cukorbetegek arányának változása a 18–50 év közöttiek esetében országosan, illetve a célcsoportban.</a:t>
            </a:r>
          </a:p>
        </p:txBody>
      </p:sp>
    </p:spTree>
    <p:extLst>
      <p:ext uri="{BB962C8B-B14F-4D97-AF65-F5344CB8AC3E}">
        <p14:creationId xmlns:p14="http://schemas.microsoft.com/office/powerpoint/2010/main" val="3576395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A1C49D-354A-4A6F-8069-7AD877B462B8}"/>
              </a:ext>
            </a:extLst>
          </p:cNvPr>
          <p:cNvSpPr>
            <a:spLocks noGrp="1"/>
          </p:cNvSpPr>
          <p:nvPr>
            <p:ph type="title"/>
          </p:nvPr>
        </p:nvSpPr>
        <p:spPr>
          <a:xfrm>
            <a:off x="855678" y="385894"/>
            <a:ext cx="10648934" cy="860401"/>
          </a:xfrm>
        </p:spPr>
        <p:txBody>
          <a:bodyPr anchor="t"/>
          <a:lstStyle/>
          <a:p>
            <a:r>
              <a:rPr lang="hu-HU" sz="4000" b="1" dirty="0">
                <a:latin typeface="Calibri" panose="020F0502020204030204" pitchFamily="34" charset="0"/>
                <a:cs typeface="Calibri" panose="020F0502020204030204" pitchFamily="34" charset="0"/>
              </a:rPr>
              <a:t>ÉRTÉKELÉSI MÓDSZEREK 5.</a:t>
            </a:r>
            <a:endParaRPr lang="hu-HU" dirty="0"/>
          </a:p>
        </p:txBody>
      </p:sp>
      <p:sp>
        <p:nvSpPr>
          <p:cNvPr id="3" name="Szöveg helye 2">
            <a:extLst>
              <a:ext uri="{FF2B5EF4-FFF2-40B4-BE49-F238E27FC236}">
                <a16:creationId xmlns:a16="http://schemas.microsoft.com/office/drawing/2014/main" id="{0BD50187-3E75-4720-9220-21FA6A1B972C}"/>
              </a:ext>
            </a:extLst>
          </p:cNvPr>
          <p:cNvSpPr>
            <a:spLocks noGrp="1"/>
          </p:cNvSpPr>
          <p:nvPr>
            <p:ph type="body" idx="1"/>
          </p:nvPr>
        </p:nvSpPr>
        <p:spPr>
          <a:xfrm>
            <a:off x="2030136" y="2491530"/>
            <a:ext cx="9474475" cy="4135773"/>
          </a:xfrm>
        </p:spPr>
        <p:txBody>
          <a:bodyPr>
            <a:noAutofit/>
          </a:bodyPr>
          <a:lstStyle/>
          <a:p>
            <a:r>
              <a:rPr lang="hu-HU" b="1" dirty="0">
                <a:solidFill>
                  <a:schemeClr val="accent2">
                    <a:lumMod val="75000"/>
                  </a:schemeClr>
                </a:solidFill>
                <a:latin typeface="Calibri" panose="020F0502020204030204" pitchFamily="34" charset="0"/>
                <a:cs typeface="Calibri" panose="020F0502020204030204" pitchFamily="34" charset="0"/>
              </a:rPr>
              <a:t>7. Benchmarking</a:t>
            </a:r>
          </a:p>
          <a:p>
            <a:r>
              <a:rPr lang="hu-HU" dirty="0">
                <a:solidFill>
                  <a:schemeClr val="accent2">
                    <a:lumMod val="75000"/>
                  </a:schemeClr>
                </a:solidFill>
                <a:latin typeface="Calibri" panose="020F0502020204030204" pitchFamily="34" charset="0"/>
                <a:cs typeface="Calibri" panose="020F0502020204030204" pitchFamily="34" charset="0"/>
              </a:rPr>
              <a:t>Míg az előző esetben a célcsoportot, illetve </a:t>
            </a:r>
          </a:p>
          <a:p>
            <a:r>
              <a:rPr lang="hu-HU" dirty="0">
                <a:solidFill>
                  <a:schemeClr val="accent2">
                    <a:lumMod val="75000"/>
                  </a:schemeClr>
                </a:solidFill>
                <a:latin typeface="Calibri" panose="020F0502020204030204" pitchFamily="34" charset="0"/>
                <a:cs typeface="Calibri" panose="020F0502020204030204" pitchFamily="34" charset="0"/>
              </a:rPr>
              <a:t>az érintetteket az alapján vetettük </a:t>
            </a:r>
          </a:p>
          <a:p>
            <a:r>
              <a:rPr lang="hu-HU" dirty="0">
                <a:solidFill>
                  <a:schemeClr val="accent2">
                    <a:lumMod val="75000"/>
                  </a:schemeClr>
                </a:solidFill>
                <a:latin typeface="Calibri" panose="020F0502020204030204" pitchFamily="34" charset="0"/>
                <a:cs typeface="Calibri" panose="020F0502020204030204" pitchFamily="34" charset="0"/>
              </a:rPr>
              <a:t>összehasonlító vizsgálat alá, hogy hol van hasonló jellegű célcsoport, a benchmarking esetében a „kontrollcsoport” szerepét a hasonló eljárásrenddel, módszerrel dolgozó projektek képezik. Ezek közül is azt szokás kiemelni és benchmark-</a:t>
            </a:r>
            <a:r>
              <a:rPr lang="hu-HU" dirty="0" err="1">
                <a:solidFill>
                  <a:schemeClr val="accent2">
                    <a:lumMod val="75000"/>
                  </a:schemeClr>
                </a:solidFill>
                <a:latin typeface="Calibri" panose="020F0502020204030204" pitchFamily="34" charset="0"/>
                <a:cs typeface="Calibri" panose="020F0502020204030204" pitchFamily="34" charset="0"/>
              </a:rPr>
              <a:t>nak</a:t>
            </a:r>
            <a:r>
              <a:rPr lang="hu-HU" dirty="0">
                <a:solidFill>
                  <a:schemeClr val="accent2">
                    <a:lumMod val="75000"/>
                  </a:schemeClr>
                </a:solidFill>
                <a:latin typeface="Calibri" panose="020F0502020204030204" pitchFamily="34" charset="0"/>
                <a:cs typeface="Calibri" panose="020F0502020204030204" pitchFamily="34" charset="0"/>
              </a:rPr>
              <a:t> megtenni, mely köztudottan a leghatékonyabban működik. Az általa elért eredményeket egyfajta standardnak véve, megállapítható saját projektünk hatékonysága, illetve a hatékonysága javulása/romlása.</a:t>
            </a:r>
          </a:p>
          <a:p>
            <a:r>
              <a:rPr lang="hu-HU" dirty="0">
                <a:solidFill>
                  <a:schemeClr val="accent2">
                    <a:lumMod val="75000"/>
                  </a:schemeClr>
                </a:solidFill>
                <a:latin typeface="Calibri" panose="020F0502020204030204" pitchFamily="34" charset="0"/>
                <a:cs typeface="Calibri" panose="020F0502020204030204" pitchFamily="34" charset="0"/>
              </a:rPr>
              <a:t>Használatát megnehezíti, hogy egy egyértelműen, stabilan jól teljesítő projektet kell találni, hogy az összehasonlítás tényleg valós eredményeket mutasson ki.</a:t>
            </a:r>
          </a:p>
        </p:txBody>
      </p:sp>
      <p:pic>
        <p:nvPicPr>
          <p:cNvPr id="5" name="Kép 4">
            <a:extLst>
              <a:ext uri="{FF2B5EF4-FFF2-40B4-BE49-F238E27FC236}">
                <a16:creationId xmlns:a16="http://schemas.microsoft.com/office/drawing/2014/main" id="{C1FB7067-0151-40BD-B14C-A35A2D5E3C75}"/>
              </a:ext>
            </a:extLst>
          </p:cNvPr>
          <p:cNvPicPr>
            <a:picLocks noChangeAspect="1"/>
          </p:cNvPicPr>
          <p:nvPr/>
        </p:nvPicPr>
        <p:blipFill>
          <a:blip r:embed="rId2"/>
          <a:stretch>
            <a:fillRect/>
          </a:stretch>
        </p:blipFill>
        <p:spPr>
          <a:xfrm>
            <a:off x="6767373" y="129330"/>
            <a:ext cx="5216904" cy="3477936"/>
          </a:xfrm>
          <a:prstGeom prst="rect">
            <a:avLst/>
          </a:prstGeom>
        </p:spPr>
      </p:pic>
    </p:spTree>
    <p:extLst>
      <p:ext uri="{BB962C8B-B14F-4D97-AF65-F5344CB8AC3E}">
        <p14:creationId xmlns:p14="http://schemas.microsoft.com/office/powerpoint/2010/main" val="154584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440DD9-E48E-4A34-A604-F592E1444741}"/>
              </a:ext>
            </a:extLst>
          </p:cNvPr>
          <p:cNvSpPr>
            <a:spLocks noGrp="1"/>
          </p:cNvSpPr>
          <p:nvPr>
            <p:ph type="title"/>
          </p:nvPr>
        </p:nvSpPr>
        <p:spPr>
          <a:xfrm>
            <a:off x="360727" y="377506"/>
            <a:ext cx="11669086" cy="713063"/>
          </a:xfrm>
        </p:spPr>
        <p:txBody>
          <a:bodyPr anchor="t">
            <a:normAutofit fontScale="90000"/>
          </a:bodyPr>
          <a:lstStyle/>
          <a:p>
            <a:r>
              <a:rPr lang="hu-HU" sz="3600" dirty="0"/>
              <a:t>Melyek az értékeléssel szembeni legfőbb követelmények?</a:t>
            </a:r>
            <a:br>
              <a:rPr lang="hu-HU" dirty="0"/>
            </a:br>
            <a:endParaRPr lang="hu-HU" dirty="0"/>
          </a:p>
        </p:txBody>
      </p:sp>
      <p:sp>
        <p:nvSpPr>
          <p:cNvPr id="3" name="Szöveg helye 2">
            <a:extLst>
              <a:ext uri="{FF2B5EF4-FFF2-40B4-BE49-F238E27FC236}">
                <a16:creationId xmlns:a16="http://schemas.microsoft.com/office/drawing/2014/main" id="{4F53E421-8370-40CD-8793-0543AC63E828}"/>
              </a:ext>
            </a:extLst>
          </p:cNvPr>
          <p:cNvSpPr>
            <a:spLocks noGrp="1"/>
          </p:cNvSpPr>
          <p:nvPr>
            <p:ph type="body" idx="1"/>
          </p:nvPr>
        </p:nvSpPr>
        <p:spPr>
          <a:xfrm>
            <a:off x="1702966" y="981512"/>
            <a:ext cx="9982898" cy="5712903"/>
          </a:xfrm>
        </p:spPr>
        <p:txBody>
          <a:bodyPr>
            <a:normAutofit/>
          </a:bodyPr>
          <a:lstStyle/>
          <a:p>
            <a:endParaRPr lang="hu-HU" dirty="0"/>
          </a:p>
          <a:p>
            <a:pPr algn="just"/>
            <a:r>
              <a:rPr lang="hu-HU" dirty="0">
                <a:solidFill>
                  <a:schemeClr val="accent2">
                    <a:lumMod val="75000"/>
                  </a:schemeClr>
                </a:solidFill>
                <a:latin typeface="Calibri" panose="020F0502020204030204" pitchFamily="34" charset="0"/>
                <a:cs typeface="Calibri" panose="020F0502020204030204" pitchFamily="34" charset="0"/>
              </a:rPr>
              <a:t>A vonatkozó uniós jogszabályok számos szempontot felsorolnak, melyeket figyelembe kell venni az értékelés során az alapok lebonyolító szerveinek. Egy önkormányzat, mint kedvezményezett számára ezek nem kötelező jellegűek, bár használatuk ajánlott. Itt csupán egy elvre érdemes kitérni: a nettó hatások elvére. E szerint az elv szerint az értékeléskor ki kell szűrni a „zavaró” külső tényezőket, és tényleg csak azokat a hatásokat kell meghatározni, melyek a projekt révén alakultak ki. (Pl. hogy a munkanélküliség csökkenése a településen mennyire a projekt hatása, és mennyiben más tényezőké.) A nettó hatások elvének egyfajta továbbfejlesztése az elmozdulási és helyettesítési hatások figyelembe vétele. Ez azt foglalja magában, hogy ügyelni kell a célcsoporton kívüli hatásokra – pl. lehetséges, hogy a projekt révén létesülő munkahely a szomszéd településen lévő munkahelyek csökkenésének volt az egyértelmű következménye. Ez nem azt jelenti, hogy az adott projekt sikertelen, hiszen település-szinten sikeres és eredményes volt, de könnyen lehet, hogy egy nagyobb hatókörrel elkészített értékelés más eredményre jutna. Mindez jól kifejezi az értékelésben természetszerűleg meglévő szubjektivitást.</a:t>
            </a:r>
          </a:p>
        </p:txBody>
      </p:sp>
    </p:spTree>
    <p:extLst>
      <p:ext uri="{BB962C8B-B14F-4D97-AF65-F5344CB8AC3E}">
        <p14:creationId xmlns:p14="http://schemas.microsoft.com/office/powerpoint/2010/main" val="3384893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6B7877-438B-4E73-B65E-E5BBE0875717}"/>
              </a:ext>
            </a:extLst>
          </p:cNvPr>
          <p:cNvSpPr>
            <a:spLocks noGrp="1"/>
          </p:cNvSpPr>
          <p:nvPr>
            <p:ph type="title"/>
          </p:nvPr>
        </p:nvSpPr>
        <p:spPr>
          <a:xfrm>
            <a:off x="1820412" y="624109"/>
            <a:ext cx="9684200" cy="5818635"/>
          </a:xfrm>
        </p:spPr>
        <p:txBody>
          <a:bodyPr>
            <a:normAutofit fontScale="90000"/>
          </a:bodyPr>
          <a:lstStyle/>
          <a:p>
            <a:br>
              <a:rPr lang="hu-HU" sz="2000" b="1" dirty="0"/>
            </a:br>
            <a:r>
              <a:rPr lang="hu-HU" sz="2000" b="1" dirty="0"/>
              <a:t>A projekt zárása és értékelése</a:t>
            </a:r>
            <a:br>
              <a:rPr lang="hu-HU" sz="2000" dirty="0"/>
            </a:br>
            <a:br>
              <a:rPr lang="hu-HU" sz="2000" dirty="0"/>
            </a:br>
            <a:r>
              <a:rPr lang="hu-HU" sz="2000" dirty="0"/>
              <a:t>A projekt végrehajtásában a végső fázis a projekt lezárása, amely egyrészt jelenti a fizikai megvalósulást - a létesítmény műszaki átadás-átvételét -, másrészt jelenti a projekt adminisztratív lezárását, a teljes projektciklus értékelésének elvégzését, mind szakmai, mind menedzsment szempontból. Az értékelés során megtörténik az eredményesség teljes körű elemzése, a végső beszámoló, dokumentáció elkészítése, valamint a belső és külső értékelés.</a:t>
            </a:r>
            <a:br>
              <a:rPr lang="hu-HU" sz="2000" dirty="0"/>
            </a:br>
            <a:br>
              <a:rPr lang="hu-HU" sz="2000" dirty="0"/>
            </a:br>
            <a:r>
              <a:rPr lang="hu-HU" sz="2000" dirty="0"/>
              <a:t>A végső beszámoló magában foglalja:</a:t>
            </a:r>
            <a:br>
              <a:rPr lang="hu-HU" sz="2000" dirty="0"/>
            </a:br>
            <a:br>
              <a:rPr lang="hu-HU" sz="2000" dirty="0"/>
            </a:br>
            <a:r>
              <a:rPr lang="hu-HU" sz="2000" dirty="0"/>
              <a:t>    a program szakmai jelentésének elkészítését a projekt elemzése alapján</a:t>
            </a:r>
            <a:br>
              <a:rPr lang="hu-HU" sz="2000" dirty="0"/>
            </a:br>
            <a:r>
              <a:rPr lang="hu-HU" sz="2000" dirty="0"/>
              <a:t>    a projekt végső pénzügyi beszámolójának elkészítését</a:t>
            </a:r>
            <a:br>
              <a:rPr lang="hu-HU" sz="2000" dirty="0"/>
            </a:br>
            <a:r>
              <a:rPr lang="hu-HU" sz="2000" dirty="0"/>
              <a:t>    a támogató által kijelölt szakmai monitoring bizottság helyszíni szemléjével 	egybekötött értékelés dokumentációjának elfogadását.</a:t>
            </a:r>
            <a:br>
              <a:rPr lang="hu-HU" sz="2000" dirty="0"/>
            </a:br>
            <a:br>
              <a:rPr lang="hu-HU" sz="2000" dirty="0"/>
            </a:br>
            <a:br>
              <a:rPr lang="hu-HU" sz="2000" dirty="0"/>
            </a:br>
            <a:endParaRPr lang="hu-HU" sz="2000" dirty="0"/>
          </a:p>
        </p:txBody>
      </p:sp>
    </p:spTree>
    <p:extLst>
      <p:ext uri="{BB962C8B-B14F-4D97-AF65-F5344CB8AC3E}">
        <p14:creationId xmlns:p14="http://schemas.microsoft.com/office/powerpoint/2010/main" val="3928419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6B38AB-9116-4918-AA1D-3CCA648E3341}"/>
              </a:ext>
            </a:extLst>
          </p:cNvPr>
          <p:cNvSpPr>
            <a:spLocks noGrp="1"/>
          </p:cNvSpPr>
          <p:nvPr>
            <p:ph type="title"/>
          </p:nvPr>
        </p:nvSpPr>
        <p:spPr>
          <a:xfrm>
            <a:off x="1770078" y="1006679"/>
            <a:ext cx="9734534" cy="5142451"/>
          </a:xfrm>
        </p:spPr>
        <p:txBody>
          <a:bodyPr>
            <a:normAutofit fontScale="90000"/>
          </a:bodyPr>
          <a:lstStyle/>
          <a:p>
            <a:r>
              <a:rPr lang="hu-HU" sz="2200" dirty="0">
                <a:latin typeface="Calibri" panose="020F0502020204030204" pitchFamily="34" charset="0"/>
                <a:cs typeface="Calibri" panose="020F0502020204030204" pitchFamily="34" charset="0"/>
              </a:rPr>
              <a:t>Az értékelés során megvizsgálásra kerül, hogy az adott projekt a megoldani kívánt társadalmi-gazdasági probléma viszonylatában betöltötte-e a kívánt funkciót. Az értékelés a fejlesztési tevékenységet annak célkitűzéseivel, eredményeivel és hatásaival együtt egységes egészként kezeli.</a:t>
            </a:r>
            <a:br>
              <a:rPr lang="hu-HU" sz="2200" dirty="0">
                <a:latin typeface="Calibri" panose="020F0502020204030204" pitchFamily="34" charset="0"/>
                <a:cs typeface="Calibri" panose="020F0502020204030204" pitchFamily="34" charset="0"/>
              </a:rPr>
            </a:br>
            <a:br>
              <a:rPr lang="hu-HU" sz="2200" dirty="0">
                <a:latin typeface="Calibri" panose="020F0502020204030204" pitchFamily="34" charset="0"/>
                <a:cs typeface="Calibri" panose="020F0502020204030204" pitchFamily="34" charset="0"/>
              </a:rPr>
            </a:br>
            <a:r>
              <a:rPr lang="hu-HU" sz="2200" dirty="0">
                <a:latin typeface="Calibri" panose="020F0502020204030204" pitchFamily="34" charset="0"/>
                <a:cs typeface="Calibri" panose="020F0502020204030204" pitchFamily="34" charset="0"/>
              </a:rPr>
              <a:t>A vissza nem fizetendő (pl. EU vagy más adományozótól kapott) támogatással végrehajtott projekteknél általános követelmény, hogy a szerződő félnek a projekt befejezésével kapcsolatos hivatalos zárójelentést kell készítenie. A támogatott programokban nem egyetlen elfogadott jelentési formát használnak. A zárójelentések felépítése még az EU programokon belül is különböző, és vannak olyan programok, amelyeknél nincs is meghatározva. A támogató szervezettel (pl. az Európai Bizottsággal) egyeztetni kell, hogy milyen formában szükséges elkészíteni a zárójelentést, amely tartalmát tekintve vezetői összefoglaló, amely magában foglalja a projekt teljesítése során felmerült problémákat, azok kezelését, a projekt eredményeit, a levonható tanulságokat, a javaslatok a jövőre nézve. A zárójelentéshez mindig csatolni kell a projekt zárszámadását, az esetleges külső értékelés, projektközi, illetve végleges eredményét.</a:t>
            </a:r>
            <a:br>
              <a:rPr lang="hu-HU" sz="2200" dirty="0">
                <a:latin typeface="Calibri" panose="020F0502020204030204" pitchFamily="34" charset="0"/>
                <a:cs typeface="Calibri" panose="020F0502020204030204" pitchFamily="34" charset="0"/>
              </a:rPr>
            </a:br>
            <a:br>
              <a:rPr lang="hu-HU" sz="2000" dirty="0"/>
            </a:br>
            <a:endParaRPr lang="hu-HU" sz="2000" dirty="0"/>
          </a:p>
        </p:txBody>
      </p:sp>
    </p:spTree>
    <p:extLst>
      <p:ext uri="{BB962C8B-B14F-4D97-AF65-F5344CB8AC3E}">
        <p14:creationId xmlns:p14="http://schemas.microsoft.com/office/powerpoint/2010/main" val="1500497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9887CC-1ED5-4952-A8B7-844247BEEB56}"/>
              </a:ext>
            </a:extLst>
          </p:cNvPr>
          <p:cNvSpPr>
            <a:spLocks noGrp="1"/>
          </p:cNvSpPr>
          <p:nvPr>
            <p:ph type="title"/>
          </p:nvPr>
        </p:nvSpPr>
        <p:spPr>
          <a:xfrm>
            <a:off x="1979802" y="352338"/>
            <a:ext cx="9949343" cy="5117284"/>
          </a:xfrm>
        </p:spPr>
        <p:txBody>
          <a:bodyPr anchor="t"/>
          <a:lstStyle/>
          <a:p>
            <a:endParaRPr lang="hu-HU" dirty="0"/>
          </a:p>
        </p:txBody>
      </p:sp>
      <p:sp>
        <p:nvSpPr>
          <p:cNvPr id="3" name="Szöveg helye 2">
            <a:extLst>
              <a:ext uri="{FF2B5EF4-FFF2-40B4-BE49-F238E27FC236}">
                <a16:creationId xmlns:a16="http://schemas.microsoft.com/office/drawing/2014/main" id="{5B9356AE-952B-4292-B8CB-06ED538924E0}"/>
              </a:ext>
            </a:extLst>
          </p:cNvPr>
          <p:cNvSpPr>
            <a:spLocks noGrp="1"/>
          </p:cNvSpPr>
          <p:nvPr>
            <p:ph type="body" idx="1"/>
          </p:nvPr>
        </p:nvSpPr>
        <p:spPr>
          <a:xfrm>
            <a:off x="1442906" y="5847127"/>
            <a:ext cx="10486239" cy="755008"/>
          </a:xfrm>
        </p:spPr>
        <p:txBody>
          <a:bodyPr>
            <a:normAutofit/>
          </a:bodyPr>
          <a:lstStyle/>
          <a:p>
            <a:r>
              <a:rPr lang="hu-HU" sz="2800" b="1" dirty="0">
                <a:solidFill>
                  <a:schemeClr val="accent2">
                    <a:lumMod val="75000"/>
                  </a:schemeClr>
                </a:solidFill>
                <a:latin typeface="Calibri" panose="020F0502020204030204" pitchFamily="34" charset="0"/>
                <a:cs typeface="Calibri" panose="020F0502020204030204" pitchFamily="34" charset="0"/>
              </a:rPr>
              <a:t>ÖSSZHANG, KOMPLEXITÁS, HARMÓNIA</a:t>
            </a:r>
          </a:p>
        </p:txBody>
      </p:sp>
      <p:pic>
        <p:nvPicPr>
          <p:cNvPr id="5" name="Kép 4">
            <a:extLst>
              <a:ext uri="{FF2B5EF4-FFF2-40B4-BE49-F238E27FC236}">
                <a16:creationId xmlns:a16="http://schemas.microsoft.com/office/drawing/2014/main" id="{8B873127-A8D6-473E-84E5-53FA72BB0DC9}"/>
              </a:ext>
            </a:extLst>
          </p:cNvPr>
          <p:cNvPicPr>
            <a:picLocks noChangeAspect="1"/>
          </p:cNvPicPr>
          <p:nvPr/>
        </p:nvPicPr>
        <p:blipFill>
          <a:blip r:embed="rId2"/>
          <a:stretch>
            <a:fillRect/>
          </a:stretch>
        </p:blipFill>
        <p:spPr>
          <a:xfrm>
            <a:off x="3035066" y="381000"/>
            <a:ext cx="7632933" cy="5088622"/>
          </a:xfrm>
          <a:prstGeom prst="rect">
            <a:avLst/>
          </a:prstGeom>
        </p:spPr>
      </p:pic>
    </p:spTree>
    <p:extLst>
      <p:ext uri="{BB962C8B-B14F-4D97-AF65-F5344CB8AC3E}">
        <p14:creationId xmlns:p14="http://schemas.microsoft.com/office/powerpoint/2010/main" val="2298098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47E5D7-5557-46A3-8206-9DFE160F5D1C}"/>
              </a:ext>
            </a:extLst>
          </p:cNvPr>
          <p:cNvSpPr>
            <a:spLocks noGrp="1"/>
          </p:cNvSpPr>
          <p:nvPr>
            <p:ph type="title"/>
          </p:nvPr>
        </p:nvSpPr>
        <p:spPr>
          <a:xfrm>
            <a:off x="872456" y="411062"/>
            <a:ext cx="10632156" cy="620784"/>
          </a:xfrm>
        </p:spPr>
        <p:txBody>
          <a:bodyPr anchor="t">
            <a:normAutofit fontScale="90000"/>
          </a:bodyPr>
          <a:lstStyle/>
          <a:p>
            <a:pPr algn="ctr"/>
            <a:r>
              <a:rPr lang="hu-HU" b="1" dirty="0"/>
              <a:t>PROJEKTZÁRÁS ÉS ÉRTÉKELÉS 1.</a:t>
            </a:r>
          </a:p>
        </p:txBody>
      </p:sp>
      <p:sp>
        <p:nvSpPr>
          <p:cNvPr id="3" name="Szöveg helye 2">
            <a:extLst>
              <a:ext uri="{FF2B5EF4-FFF2-40B4-BE49-F238E27FC236}">
                <a16:creationId xmlns:a16="http://schemas.microsoft.com/office/drawing/2014/main" id="{A7A0F1E7-9B35-423E-824E-30227190EF9D}"/>
              </a:ext>
            </a:extLst>
          </p:cNvPr>
          <p:cNvSpPr>
            <a:spLocks noGrp="1"/>
          </p:cNvSpPr>
          <p:nvPr>
            <p:ph type="body" idx="1"/>
          </p:nvPr>
        </p:nvSpPr>
        <p:spPr>
          <a:xfrm>
            <a:off x="1778466" y="1325461"/>
            <a:ext cx="9726145" cy="5016616"/>
          </a:xfrm>
        </p:spPr>
        <p:txBody>
          <a:bodyPr>
            <a:normAutofit/>
          </a:bodyPr>
          <a:lstStyle/>
          <a:p>
            <a:endParaRPr lang="hu-HU" dirty="0"/>
          </a:p>
          <a:p>
            <a:r>
              <a:rPr lang="hu-HU" dirty="0">
                <a:solidFill>
                  <a:schemeClr val="accent2">
                    <a:lumMod val="75000"/>
                  </a:schemeClr>
                </a:solidFill>
                <a:latin typeface="Calibri" panose="020F0502020204030204" pitchFamily="34" charset="0"/>
                <a:cs typeface="Calibri" panose="020F0502020204030204" pitchFamily="34" charset="0"/>
              </a:rPr>
              <a:t>A projekt végrehajtásában a végső fázis a projekt lezárása, amely egyrészt jelenti a fizikai megvalósulást – pl. a létesítmény műszaki átadás-átvételét -, másrészt jelenti a projekt adminisztratív lezárását, a teljes projektciklus értékelésének elvégzését, mind szakmai, mind menedzsment szempontból. Az értékelés során megtörténik az eredményesség teljes körű elemzése, a végső beszámoló, dokumentáció elkészítése, valamint a belső és külső értékelés.</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A végső beszámoló magában foglalja:</a:t>
            </a:r>
          </a:p>
          <a:p>
            <a:endParaRPr lang="hu-HU" dirty="0">
              <a:solidFill>
                <a:schemeClr val="accent2">
                  <a:lumMod val="75000"/>
                </a:schemeClr>
              </a:solidFill>
              <a:latin typeface="Calibri" panose="020F0502020204030204" pitchFamily="34" charset="0"/>
              <a:cs typeface="Calibri" panose="020F0502020204030204" pitchFamily="34" charset="0"/>
            </a:endParaRPr>
          </a:p>
          <a:p>
            <a:r>
              <a:rPr lang="hu-HU" dirty="0">
                <a:solidFill>
                  <a:schemeClr val="accent2">
                    <a:lumMod val="75000"/>
                  </a:schemeClr>
                </a:solidFill>
                <a:latin typeface="Calibri" panose="020F0502020204030204" pitchFamily="34" charset="0"/>
                <a:cs typeface="Calibri" panose="020F0502020204030204" pitchFamily="34" charset="0"/>
              </a:rPr>
              <a:t>    a program szakmai jelentésének elkészítését a projekt elemzése alapján</a:t>
            </a:r>
          </a:p>
          <a:p>
            <a:r>
              <a:rPr lang="hu-HU" dirty="0">
                <a:solidFill>
                  <a:schemeClr val="accent2">
                    <a:lumMod val="75000"/>
                  </a:schemeClr>
                </a:solidFill>
                <a:latin typeface="Calibri" panose="020F0502020204030204" pitchFamily="34" charset="0"/>
                <a:cs typeface="Calibri" panose="020F0502020204030204" pitchFamily="34" charset="0"/>
              </a:rPr>
              <a:t>    a projekt végső pénzügyi beszámolójának elkészítését</a:t>
            </a:r>
          </a:p>
          <a:p>
            <a:r>
              <a:rPr lang="hu-HU" dirty="0">
                <a:solidFill>
                  <a:schemeClr val="accent2">
                    <a:lumMod val="75000"/>
                  </a:schemeClr>
                </a:solidFill>
                <a:latin typeface="Calibri" panose="020F0502020204030204" pitchFamily="34" charset="0"/>
                <a:cs typeface="Calibri" panose="020F0502020204030204" pitchFamily="34" charset="0"/>
              </a:rPr>
              <a:t>    a támogató által kijelölt szakmai monitoring bizottság helyszíni szemléjével 		egybekötött értékelés dokumentációjának elfogadását.</a:t>
            </a:r>
          </a:p>
          <a:p>
            <a:endParaRPr lang="hu-HU" dirty="0"/>
          </a:p>
        </p:txBody>
      </p:sp>
    </p:spTree>
    <p:extLst>
      <p:ext uri="{BB962C8B-B14F-4D97-AF65-F5344CB8AC3E}">
        <p14:creationId xmlns:p14="http://schemas.microsoft.com/office/powerpoint/2010/main" val="251180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6D977D-8C1C-40E0-9B64-1224DE9CC91F}"/>
              </a:ext>
            </a:extLst>
          </p:cNvPr>
          <p:cNvSpPr>
            <a:spLocks noGrp="1"/>
          </p:cNvSpPr>
          <p:nvPr>
            <p:ph type="title"/>
          </p:nvPr>
        </p:nvSpPr>
        <p:spPr>
          <a:xfrm>
            <a:off x="2589212" y="453006"/>
            <a:ext cx="8915399" cy="729842"/>
          </a:xfrm>
        </p:spPr>
        <p:txBody>
          <a:bodyPr anchor="t">
            <a:normAutofit/>
          </a:bodyPr>
          <a:lstStyle/>
          <a:p>
            <a:pPr algn="ctr"/>
            <a:r>
              <a:rPr lang="hu-HU" sz="3200" b="1" dirty="0">
                <a:latin typeface="Calibri" panose="020F0502020204030204" pitchFamily="34" charset="0"/>
                <a:cs typeface="Calibri" panose="020F0502020204030204" pitchFamily="34" charset="0"/>
              </a:rPr>
              <a:t>A projekt kontrolling feladatai 1</a:t>
            </a:r>
            <a:endParaRPr lang="hu-HU" sz="3200"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C0DD99D9-5907-4A2A-88C1-5D9FF3BA19F8}"/>
              </a:ext>
            </a:extLst>
          </p:cNvPr>
          <p:cNvSpPr>
            <a:spLocks noGrp="1"/>
          </p:cNvSpPr>
          <p:nvPr>
            <p:ph type="body" idx="1"/>
          </p:nvPr>
        </p:nvSpPr>
        <p:spPr>
          <a:xfrm>
            <a:off x="2589212" y="1182848"/>
            <a:ext cx="8915399" cy="5293453"/>
          </a:xfrm>
        </p:spPr>
        <p:txBody>
          <a:bodyPr/>
          <a:lstStyle/>
          <a:p>
            <a:r>
              <a:rPr lang="hu-HU" sz="2400" b="1" dirty="0">
                <a:solidFill>
                  <a:schemeClr val="accent2">
                    <a:lumMod val="75000"/>
                  </a:schemeClr>
                </a:solidFill>
              </a:rPr>
              <a:t>Feladatok az előkészítő és tervezési fázisokban: </a:t>
            </a:r>
          </a:p>
          <a:p>
            <a:endParaRPr lang="hu-HU" sz="2400" b="1" dirty="0">
              <a:solidFill>
                <a:schemeClr val="accent2">
                  <a:lumMod val="75000"/>
                </a:schemeClr>
              </a:solidFill>
            </a:endParaRPr>
          </a:p>
          <a:p>
            <a:r>
              <a:rPr lang="hu-HU" sz="2400" b="1" dirty="0">
                <a:solidFill>
                  <a:schemeClr val="accent2">
                    <a:lumMod val="75000"/>
                  </a:schemeClr>
                </a:solidFill>
              </a:rPr>
              <a:t>- Adatok gyűjtése </a:t>
            </a:r>
          </a:p>
          <a:p>
            <a:r>
              <a:rPr lang="hu-HU" sz="2400" b="1" dirty="0">
                <a:solidFill>
                  <a:schemeClr val="accent2">
                    <a:lumMod val="75000"/>
                  </a:schemeClr>
                </a:solidFill>
              </a:rPr>
              <a:t>- Gazdaságossági számítások végzése, a lehetséges 	alternatívák közötti választás segítése </a:t>
            </a:r>
          </a:p>
          <a:p>
            <a:r>
              <a:rPr lang="hu-HU" sz="2400" b="1" dirty="0">
                <a:solidFill>
                  <a:schemeClr val="accent2">
                    <a:lumMod val="75000"/>
                  </a:schemeClr>
                </a:solidFill>
              </a:rPr>
              <a:t>- Előzetes számítások végzése a projekt várható 	eredményéről </a:t>
            </a:r>
          </a:p>
          <a:p>
            <a:r>
              <a:rPr lang="hu-HU" sz="2400" b="1" dirty="0">
                <a:solidFill>
                  <a:schemeClr val="accent2">
                    <a:lumMod val="75000"/>
                  </a:schemeClr>
                </a:solidFill>
              </a:rPr>
              <a:t>- Segít a projektterv elkészítésében </a:t>
            </a:r>
          </a:p>
          <a:p>
            <a:r>
              <a:rPr lang="hu-HU" sz="2400" b="1" dirty="0">
                <a:solidFill>
                  <a:schemeClr val="accent2">
                    <a:lumMod val="75000"/>
                  </a:schemeClr>
                </a:solidFill>
              </a:rPr>
              <a:t>- Közreműködik a projekt terjedelmének (</a:t>
            </a:r>
            <a:r>
              <a:rPr lang="hu-HU" sz="2400" b="1" dirty="0" err="1">
                <a:solidFill>
                  <a:schemeClr val="accent2">
                    <a:lumMod val="75000"/>
                  </a:schemeClr>
                </a:solidFill>
              </a:rPr>
              <a:t>scope-jának</a:t>
            </a:r>
            <a:r>
              <a:rPr lang="hu-HU" sz="2400" b="1" dirty="0">
                <a:solidFill>
                  <a:schemeClr val="accent2">
                    <a:lumMod val="75000"/>
                  </a:schemeClr>
                </a:solidFill>
              </a:rPr>
              <a:t>) 	meghatározásában, hogy az idő-, költség- és 	minőségtényezők összhangba kerüljenek egymással.</a:t>
            </a:r>
          </a:p>
        </p:txBody>
      </p:sp>
    </p:spTree>
    <p:extLst>
      <p:ext uri="{BB962C8B-B14F-4D97-AF65-F5344CB8AC3E}">
        <p14:creationId xmlns:p14="http://schemas.microsoft.com/office/powerpoint/2010/main" val="2637593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792A2C7-6597-411D-A2F9-5058AF91BA45}"/>
              </a:ext>
            </a:extLst>
          </p:cNvPr>
          <p:cNvSpPr>
            <a:spLocks noGrp="1"/>
          </p:cNvSpPr>
          <p:nvPr>
            <p:ph type="title"/>
          </p:nvPr>
        </p:nvSpPr>
        <p:spPr>
          <a:xfrm>
            <a:off x="1694576" y="624109"/>
            <a:ext cx="9810036" cy="5374019"/>
          </a:xfrm>
        </p:spPr>
        <p:txBody>
          <a:bodyPr>
            <a:normAutofit fontScale="90000"/>
          </a:bodyPr>
          <a:lstStyle/>
          <a:p>
            <a:br>
              <a:rPr lang="hu-HU" sz="2000" dirty="0"/>
            </a:br>
            <a:r>
              <a:rPr lang="hu-HU" sz="2200" dirty="0">
                <a:latin typeface="Calibri" panose="020F0502020204030204" pitchFamily="34" charset="0"/>
                <a:cs typeface="Calibri" panose="020F0502020204030204" pitchFamily="34" charset="0"/>
              </a:rPr>
              <a:t>Az értékelés során megvizsgálásra kerül, hogy az adott projekt a megoldani kívánt társadalmi-gazdasági probléma viszonylatában betöltötte-e a kívánt funkciót. Az értékelés a fejlesztési tevékenységet annak célkitűzéseivel, eredményeivel és hatásaival együtt egységes egészként kezeli.</a:t>
            </a:r>
            <a:br>
              <a:rPr lang="hu-HU" sz="2200" dirty="0">
                <a:latin typeface="Calibri" panose="020F0502020204030204" pitchFamily="34" charset="0"/>
                <a:cs typeface="Calibri" panose="020F0502020204030204" pitchFamily="34" charset="0"/>
              </a:rPr>
            </a:br>
            <a:br>
              <a:rPr lang="hu-HU" sz="2200" dirty="0">
                <a:latin typeface="Calibri" panose="020F0502020204030204" pitchFamily="34" charset="0"/>
                <a:cs typeface="Calibri" panose="020F0502020204030204" pitchFamily="34" charset="0"/>
              </a:rPr>
            </a:br>
            <a:r>
              <a:rPr lang="hu-HU" sz="2200" dirty="0">
                <a:latin typeface="Calibri" panose="020F0502020204030204" pitchFamily="34" charset="0"/>
                <a:cs typeface="Calibri" panose="020F0502020204030204" pitchFamily="34" charset="0"/>
              </a:rPr>
              <a:t>A vissza nem fizetendő (pl. EU vagy más adományozótól kapott) támogatással végrehajtott projekteknél általános követelmény, hogy a szerződő félnek a projekt befejezésével kapcsolatos hivatalos zárójelentést kell készítenie. A támogatott programokban nem egyetlen elfogadott jelentési formát használnak. A zárójelentések felépítése még az EU programokon belül is különböző, és vannak olyan programok, amelyeknél nincs is meghatározva. A támogató szervezettel (pl. az Európai Bizottsággal) egyeztetni kell, hogy milyen formában szükséges elkészíteni a zárójelentést, amely tartalmát tekintve vezetői összefoglaló, amely magában foglalja a projekt teljesítése során felmerült problémákat, azok kezelését, a projekt eredményeit, a levonható tanulságokat, a javaslatok a jövőre nézve. A zárójelentéshez mindig csatolni kell a projekt zárszámadását, az esetleges külső értékelés, projektközi, illetve végleges eredményét.</a:t>
            </a:r>
            <a:br>
              <a:rPr lang="hu-HU" sz="2000" dirty="0">
                <a:latin typeface="Calibri" panose="020F0502020204030204" pitchFamily="34" charset="0"/>
                <a:cs typeface="Calibri" panose="020F0502020204030204" pitchFamily="34" charset="0"/>
              </a:rPr>
            </a:br>
            <a:endParaRPr lang="hu-H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3505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730577-154F-4BB1-A4CB-19F5CA088478}"/>
              </a:ext>
            </a:extLst>
          </p:cNvPr>
          <p:cNvSpPr>
            <a:spLocks noGrp="1"/>
          </p:cNvSpPr>
          <p:nvPr>
            <p:ph type="title"/>
          </p:nvPr>
        </p:nvSpPr>
        <p:spPr>
          <a:xfrm>
            <a:off x="687897" y="293615"/>
            <a:ext cx="10997967" cy="1216403"/>
          </a:xfrm>
        </p:spPr>
        <p:txBody>
          <a:bodyPr anchor="t">
            <a:normAutofit/>
          </a:bodyPr>
          <a:lstStyle/>
          <a:p>
            <a:r>
              <a:rPr lang="hu-HU" sz="3200" b="1" dirty="0">
                <a:latin typeface="Calibri" panose="020F0502020204030204" pitchFamily="34" charset="0"/>
                <a:cs typeface="Calibri" panose="020F0502020204030204" pitchFamily="34" charset="0"/>
              </a:rPr>
              <a:t>ÚTRAVALÓUL: „AZ ÉLET FOLYAMATOS KÜZDELEM. EBÉD ELŐTT AZ ÉHSÉGGEL KÜZDÜNK, EBÉD UTÁN PEDIG AZ ÁLMOSSÁGGAL!</a:t>
            </a:r>
          </a:p>
        </p:txBody>
      </p:sp>
      <p:sp>
        <p:nvSpPr>
          <p:cNvPr id="3" name="Szöveg helye 2">
            <a:extLst>
              <a:ext uri="{FF2B5EF4-FFF2-40B4-BE49-F238E27FC236}">
                <a16:creationId xmlns:a16="http://schemas.microsoft.com/office/drawing/2014/main" id="{022AEC99-7ED1-4DA5-972F-E94C5B7E64AC}"/>
              </a:ext>
            </a:extLst>
          </p:cNvPr>
          <p:cNvSpPr>
            <a:spLocks noGrp="1"/>
          </p:cNvSpPr>
          <p:nvPr>
            <p:ph type="body" idx="1"/>
          </p:nvPr>
        </p:nvSpPr>
        <p:spPr>
          <a:xfrm>
            <a:off x="3246539" y="1585520"/>
            <a:ext cx="8258072" cy="4978866"/>
          </a:xfrm>
        </p:spPr>
        <p:txBody>
          <a:bodyPr/>
          <a:lstStyle/>
          <a:p>
            <a:endParaRPr lang="hu-HU" dirty="0"/>
          </a:p>
        </p:txBody>
      </p:sp>
      <p:pic>
        <p:nvPicPr>
          <p:cNvPr id="5" name="Kép 4">
            <a:extLst>
              <a:ext uri="{FF2B5EF4-FFF2-40B4-BE49-F238E27FC236}">
                <a16:creationId xmlns:a16="http://schemas.microsoft.com/office/drawing/2014/main" id="{FB3A3C6E-3B2D-4E78-9980-9A390A75F3EE}"/>
              </a:ext>
            </a:extLst>
          </p:cNvPr>
          <p:cNvPicPr>
            <a:picLocks noChangeAspect="1"/>
          </p:cNvPicPr>
          <p:nvPr/>
        </p:nvPicPr>
        <p:blipFill>
          <a:blip r:embed="rId2"/>
          <a:stretch>
            <a:fillRect/>
          </a:stretch>
        </p:blipFill>
        <p:spPr>
          <a:xfrm>
            <a:off x="3246539" y="1585520"/>
            <a:ext cx="8275122" cy="4978865"/>
          </a:xfrm>
          <a:prstGeom prst="rect">
            <a:avLst/>
          </a:prstGeom>
        </p:spPr>
      </p:pic>
    </p:spTree>
    <p:extLst>
      <p:ext uri="{BB962C8B-B14F-4D97-AF65-F5344CB8AC3E}">
        <p14:creationId xmlns:p14="http://schemas.microsoft.com/office/powerpoint/2010/main" val="655533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98AA3C7-0E05-4473-975A-620A7099C935}"/>
              </a:ext>
            </a:extLst>
          </p:cNvPr>
          <p:cNvSpPr>
            <a:spLocks noGrp="1"/>
          </p:cNvSpPr>
          <p:nvPr>
            <p:ph type="title"/>
          </p:nvPr>
        </p:nvSpPr>
        <p:spPr>
          <a:xfrm>
            <a:off x="1988192" y="654342"/>
            <a:ext cx="9516420" cy="1568742"/>
          </a:xfrm>
        </p:spPr>
        <p:txBody>
          <a:bodyPr/>
          <a:lstStyle/>
          <a:p>
            <a:endParaRPr lang="hu-HU" dirty="0"/>
          </a:p>
        </p:txBody>
      </p:sp>
      <p:sp>
        <p:nvSpPr>
          <p:cNvPr id="3" name="Szöveg helye 2">
            <a:extLst>
              <a:ext uri="{FF2B5EF4-FFF2-40B4-BE49-F238E27FC236}">
                <a16:creationId xmlns:a16="http://schemas.microsoft.com/office/drawing/2014/main" id="{8402A68B-C166-4E90-A4EB-D51B3180BE7F}"/>
              </a:ext>
            </a:extLst>
          </p:cNvPr>
          <p:cNvSpPr>
            <a:spLocks noGrp="1"/>
          </p:cNvSpPr>
          <p:nvPr>
            <p:ph type="body" idx="1"/>
          </p:nvPr>
        </p:nvSpPr>
        <p:spPr>
          <a:xfrm>
            <a:off x="1694576" y="2424418"/>
            <a:ext cx="9810036" cy="1966111"/>
          </a:xfrm>
        </p:spPr>
        <p:txBody>
          <a:bodyPr anchor="ctr">
            <a:normAutofit/>
          </a:bodyPr>
          <a:lstStyle/>
          <a:p>
            <a:pPr algn="ctr"/>
            <a:r>
              <a:rPr lang="hu-HU" sz="4800" b="1" dirty="0">
                <a:solidFill>
                  <a:schemeClr val="accent2">
                    <a:lumMod val="75000"/>
                  </a:schemeClr>
                </a:solidFill>
                <a:latin typeface="Calibri" panose="020F0502020204030204" pitchFamily="34" charset="0"/>
                <a:cs typeface="Calibri" panose="020F0502020204030204" pitchFamily="34" charset="0"/>
              </a:rPr>
              <a:t>KÖSZÖNÖM A FIGYELMET!</a:t>
            </a:r>
            <a:endParaRPr lang="hu-HU" sz="4800" dirty="0">
              <a:solidFill>
                <a:schemeClr val="accent2">
                  <a:lumMod val="75000"/>
                </a:schemeClr>
              </a:solidFill>
            </a:endParaRPr>
          </a:p>
        </p:txBody>
      </p:sp>
    </p:spTree>
    <p:extLst>
      <p:ext uri="{BB962C8B-B14F-4D97-AF65-F5344CB8AC3E}">
        <p14:creationId xmlns:p14="http://schemas.microsoft.com/office/powerpoint/2010/main" val="171262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250266-749F-43CE-8708-287EC7EAC8DD}"/>
              </a:ext>
            </a:extLst>
          </p:cNvPr>
          <p:cNvSpPr>
            <a:spLocks noGrp="1"/>
          </p:cNvSpPr>
          <p:nvPr>
            <p:ph type="title"/>
          </p:nvPr>
        </p:nvSpPr>
        <p:spPr>
          <a:xfrm>
            <a:off x="1174460" y="293616"/>
            <a:ext cx="10330152" cy="427837"/>
          </a:xfrm>
        </p:spPr>
        <p:txBody>
          <a:bodyPr>
            <a:normAutofit fontScale="90000"/>
          </a:bodyPr>
          <a:lstStyle/>
          <a:p>
            <a:endParaRPr lang="hu-HU" dirty="0"/>
          </a:p>
        </p:txBody>
      </p:sp>
      <p:sp>
        <p:nvSpPr>
          <p:cNvPr id="3" name="Szöveg helye 2">
            <a:extLst>
              <a:ext uri="{FF2B5EF4-FFF2-40B4-BE49-F238E27FC236}">
                <a16:creationId xmlns:a16="http://schemas.microsoft.com/office/drawing/2014/main" id="{A747C84F-82A8-4F8F-AB94-B3C598299B68}"/>
              </a:ext>
            </a:extLst>
          </p:cNvPr>
          <p:cNvSpPr>
            <a:spLocks noGrp="1"/>
          </p:cNvSpPr>
          <p:nvPr>
            <p:ph type="body" idx="1"/>
          </p:nvPr>
        </p:nvSpPr>
        <p:spPr>
          <a:xfrm>
            <a:off x="1963024" y="1057014"/>
            <a:ext cx="9541587" cy="5343786"/>
          </a:xfrm>
        </p:spPr>
        <p:txBody>
          <a:bodyPr/>
          <a:lstStyle/>
          <a:p>
            <a:endParaRPr lang="hu-HU" dirty="0"/>
          </a:p>
        </p:txBody>
      </p:sp>
      <p:pic>
        <p:nvPicPr>
          <p:cNvPr id="5" name="Kép 4">
            <a:extLst>
              <a:ext uri="{FF2B5EF4-FFF2-40B4-BE49-F238E27FC236}">
                <a16:creationId xmlns:a16="http://schemas.microsoft.com/office/drawing/2014/main" id="{A858B4CC-C880-4667-87B9-7F33182F6CB9}"/>
              </a:ext>
            </a:extLst>
          </p:cNvPr>
          <p:cNvPicPr>
            <a:picLocks noChangeAspect="1"/>
          </p:cNvPicPr>
          <p:nvPr/>
        </p:nvPicPr>
        <p:blipFill>
          <a:blip r:embed="rId2"/>
          <a:stretch>
            <a:fillRect/>
          </a:stretch>
        </p:blipFill>
        <p:spPr>
          <a:xfrm>
            <a:off x="1656635" y="721453"/>
            <a:ext cx="9847976" cy="5711826"/>
          </a:xfrm>
          <a:prstGeom prst="rect">
            <a:avLst/>
          </a:prstGeom>
        </p:spPr>
      </p:pic>
    </p:spTree>
    <p:extLst>
      <p:ext uri="{BB962C8B-B14F-4D97-AF65-F5344CB8AC3E}">
        <p14:creationId xmlns:p14="http://schemas.microsoft.com/office/powerpoint/2010/main" val="337568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31B1A0-1D61-4E27-AB26-FB4CA08E1EAB}"/>
              </a:ext>
            </a:extLst>
          </p:cNvPr>
          <p:cNvSpPr>
            <a:spLocks noGrp="1"/>
          </p:cNvSpPr>
          <p:nvPr>
            <p:ph type="title"/>
          </p:nvPr>
        </p:nvSpPr>
        <p:spPr>
          <a:xfrm>
            <a:off x="1006680" y="260060"/>
            <a:ext cx="10497932" cy="860400"/>
          </a:xfrm>
        </p:spPr>
        <p:txBody>
          <a:bodyPr/>
          <a:lstStyle/>
          <a:p>
            <a:pPr algn="ctr"/>
            <a:r>
              <a:rPr lang="hu-HU" sz="4000" b="1" dirty="0">
                <a:latin typeface="Calibri" panose="020F0502020204030204" pitchFamily="34" charset="0"/>
                <a:cs typeface="Calibri" panose="020F0502020204030204" pitchFamily="34" charset="0"/>
              </a:rPr>
              <a:t>A projekt kontrolling feladatai 2.</a:t>
            </a:r>
            <a:endParaRPr lang="hu-HU" dirty="0"/>
          </a:p>
        </p:txBody>
      </p:sp>
      <p:sp>
        <p:nvSpPr>
          <p:cNvPr id="3" name="Szöveg helye 2">
            <a:extLst>
              <a:ext uri="{FF2B5EF4-FFF2-40B4-BE49-F238E27FC236}">
                <a16:creationId xmlns:a16="http://schemas.microsoft.com/office/drawing/2014/main" id="{7DE5728D-3567-4870-A505-00B89355D59F}"/>
              </a:ext>
            </a:extLst>
          </p:cNvPr>
          <p:cNvSpPr>
            <a:spLocks noGrp="1"/>
          </p:cNvSpPr>
          <p:nvPr>
            <p:ph type="body" idx="1"/>
          </p:nvPr>
        </p:nvSpPr>
        <p:spPr>
          <a:xfrm>
            <a:off x="1921080" y="1434517"/>
            <a:ext cx="9899008" cy="5092118"/>
          </a:xfrm>
        </p:spPr>
        <p:txBody>
          <a:bodyPr/>
          <a:lstStyle/>
          <a:p>
            <a:r>
              <a:rPr lang="hu-HU" b="1" dirty="0">
                <a:solidFill>
                  <a:schemeClr val="accent2">
                    <a:lumMod val="75000"/>
                  </a:schemeClr>
                </a:solidFill>
                <a:latin typeface="Calibri" panose="020F0502020204030204" pitchFamily="34" charset="0"/>
                <a:cs typeface="Calibri" panose="020F0502020204030204" pitchFamily="34" charset="0"/>
              </a:rPr>
              <a:t>Feladatok a végrehajtási szakaszban: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A projekt kontrolling kiterjed: A teljesítmény időbeli ütemezésének kontrolljára </a:t>
            </a:r>
          </a:p>
          <a:p>
            <a:pPr marL="342900" indent="-342900">
              <a:buFontTx/>
              <a:buChar char="-"/>
            </a:pPr>
            <a:endParaRPr lang="hu-HU" b="1" dirty="0">
              <a:solidFill>
                <a:schemeClr val="accent2">
                  <a:lumMod val="75000"/>
                </a:schemeClr>
              </a:solidFill>
              <a:latin typeface="Calibri" panose="020F0502020204030204" pitchFamily="34" charset="0"/>
              <a:cs typeface="Calibri" panose="020F0502020204030204" pitchFamily="34" charset="0"/>
            </a:endParaRPr>
          </a:p>
          <a:p>
            <a:pPr marL="342900" indent="-342900">
              <a:buFontTx/>
              <a:buChar char="-"/>
            </a:pPr>
            <a:r>
              <a:rPr lang="hu-HU" b="1" dirty="0">
                <a:solidFill>
                  <a:schemeClr val="accent2">
                    <a:lumMod val="75000"/>
                  </a:schemeClr>
                </a:solidFill>
                <a:latin typeface="Calibri" panose="020F0502020204030204" pitchFamily="34" charset="0"/>
                <a:cs typeface="Calibri" panose="020F0502020204030204" pitchFamily="34" charset="0"/>
              </a:rPr>
              <a:t>Az erőforrások felhasználásának </a:t>
            </a:r>
          </a:p>
          <a:p>
            <a:r>
              <a:rPr lang="hu-HU" b="1" dirty="0">
                <a:solidFill>
                  <a:schemeClr val="accent2">
                    <a:lumMod val="75000"/>
                  </a:schemeClr>
                </a:solidFill>
                <a:latin typeface="Calibri" panose="020F0502020204030204" pitchFamily="34" charset="0"/>
                <a:cs typeface="Calibri" panose="020F0502020204030204" pitchFamily="34" charset="0"/>
              </a:rPr>
              <a:t>	kontrolljára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A költség és árbevétel kontrolljára </a:t>
            </a:r>
          </a:p>
          <a:p>
            <a:endParaRPr lang="hu-HU" b="1" dirty="0">
              <a:solidFill>
                <a:schemeClr val="accent2">
                  <a:lumMod val="75000"/>
                </a:schemeClr>
              </a:solidFill>
              <a:latin typeface="Calibri" panose="020F0502020204030204" pitchFamily="34" charset="0"/>
              <a:cs typeface="Calibri" panose="020F0502020204030204" pitchFamily="34" charset="0"/>
            </a:endParaRPr>
          </a:p>
          <a:p>
            <a:r>
              <a:rPr lang="hu-HU" b="1" dirty="0">
                <a:solidFill>
                  <a:schemeClr val="accent2">
                    <a:lumMod val="75000"/>
                  </a:schemeClr>
                </a:solidFill>
                <a:latin typeface="Calibri" panose="020F0502020204030204" pitchFamily="34" charset="0"/>
                <a:cs typeface="Calibri" panose="020F0502020204030204" pitchFamily="34" charset="0"/>
              </a:rPr>
              <a:t>- A minőség kontrolljára.</a:t>
            </a:r>
          </a:p>
        </p:txBody>
      </p:sp>
      <p:pic>
        <p:nvPicPr>
          <p:cNvPr id="5" name="Kép 4">
            <a:extLst>
              <a:ext uri="{FF2B5EF4-FFF2-40B4-BE49-F238E27FC236}">
                <a16:creationId xmlns:a16="http://schemas.microsoft.com/office/drawing/2014/main" id="{6472439B-3787-4DBA-AB4E-E7A1FE11C485}"/>
              </a:ext>
            </a:extLst>
          </p:cNvPr>
          <p:cNvPicPr>
            <a:picLocks noChangeAspect="1"/>
          </p:cNvPicPr>
          <p:nvPr/>
        </p:nvPicPr>
        <p:blipFill>
          <a:blip r:embed="rId2"/>
          <a:stretch>
            <a:fillRect/>
          </a:stretch>
        </p:blipFill>
        <p:spPr>
          <a:xfrm>
            <a:off x="6199464" y="2873697"/>
            <a:ext cx="5542327" cy="3694884"/>
          </a:xfrm>
          <a:prstGeom prst="rect">
            <a:avLst/>
          </a:prstGeom>
        </p:spPr>
      </p:pic>
    </p:spTree>
    <p:extLst>
      <p:ext uri="{BB962C8B-B14F-4D97-AF65-F5344CB8AC3E}">
        <p14:creationId xmlns:p14="http://schemas.microsoft.com/office/powerpoint/2010/main" val="329636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6195A0-2E73-4A34-9402-3900B35E508C}"/>
              </a:ext>
            </a:extLst>
          </p:cNvPr>
          <p:cNvSpPr>
            <a:spLocks noGrp="1"/>
          </p:cNvSpPr>
          <p:nvPr>
            <p:ph type="title"/>
          </p:nvPr>
        </p:nvSpPr>
        <p:spPr>
          <a:xfrm>
            <a:off x="1568741" y="318782"/>
            <a:ext cx="10167457" cy="860400"/>
          </a:xfrm>
        </p:spPr>
        <p:txBody>
          <a:bodyPr anchor="t"/>
          <a:lstStyle/>
          <a:p>
            <a:pPr algn="ctr"/>
            <a:r>
              <a:rPr lang="hu-HU" sz="4000" b="1" dirty="0">
                <a:latin typeface="Calibri" panose="020F0502020204030204" pitchFamily="34" charset="0"/>
                <a:cs typeface="Calibri" panose="020F0502020204030204" pitchFamily="34" charset="0"/>
              </a:rPr>
              <a:t>A projekt kontrolling feladatai 3.</a:t>
            </a:r>
            <a:endParaRPr lang="hu-HU" dirty="0"/>
          </a:p>
        </p:txBody>
      </p:sp>
      <p:sp>
        <p:nvSpPr>
          <p:cNvPr id="3" name="Szöveg helye 2">
            <a:extLst>
              <a:ext uri="{FF2B5EF4-FFF2-40B4-BE49-F238E27FC236}">
                <a16:creationId xmlns:a16="http://schemas.microsoft.com/office/drawing/2014/main" id="{295373BD-8D36-42D6-B9BC-DFDF4748A5E9}"/>
              </a:ext>
            </a:extLst>
          </p:cNvPr>
          <p:cNvSpPr>
            <a:spLocks noGrp="1"/>
          </p:cNvSpPr>
          <p:nvPr>
            <p:ph type="body" idx="1"/>
          </p:nvPr>
        </p:nvSpPr>
        <p:spPr>
          <a:xfrm>
            <a:off x="2080470" y="1090569"/>
            <a:ext cx="9655728" cy="5368954"/>
          </a:xfrm>
        </p:spPr>
        <p:txBody>
          <a:bodyPr/>
          <a:lstStyle/>
          <a:p>
            <a:r>
              <a:rPr lang="hu-HU" b="1" dirty="0">
                <a:solidFill>
                  <a:schemeClr val="accent2">
                    <a:lumMod val="75000"/>
                  </a:schemeClr>
                </a:solidFill>
                <a:latin typeface="Calibri" panose="020F0502020204030204" pitchFamily="34" charset="0"/>
                <a:cs typeface="Calibri" panose="020F0502020204030204" pitchFamily="34" charset="0"/>
              </a:rPr>
              <a:t>Feladatok a végrehajtási szakaszban: </a:t>
            </a:r>
          </a:p>
          <a:p>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b="1" dirty="0">
                <a:solidFill>
                  <a:schemeClr val="accent2">
                    <a:lumMod val="75000"/>
                  </a:schemeClr>
                </a:solidFill>
                <a:latin typeface="Calibri" panose="020F0502020204030204" pitchFamily="34" charset="0"/>
                <a:cs typeface="Calibri" panose="020F0502020204030204" pitchFamily="34" charset="0"/>
              </a:rPr>
              <a:t>	- Információk folyamatos gyűjtése </a:t>
            </a:r>
          </a:p>
          <a:p>
            <a:pPr>
              <a:spcBef>
                <a:spcPts val="60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b="1" dirty="0">
                <a:solidFill>
                  <a:schemeClr val="accent2">
                    <a:lumMod val="75000"/>
                  </a:schemeClr>
                </a:solidFill>
                <a:latin typeface="Calibri" panose="020F0502020204030204" pitchFamily="34" charset="0"/>
                <a:cs typeface="Calibri" panose="020F0502020204030204" pitchFamily="34" charset="0"/>
              </a:rPr>
              <a:t>	- A projekt terjedelmének folyamatos védelme és karbantartása </a:t>
            </a:r>
          </a:p>
          <a:p>
            <a:pPr>
              <a:spcBef>
                <a:spcPts val="60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b="1" dirty="0">
                <a:solidFill>
                  <a:schemeClr val="accent2">
                    <a:lumMod val="75000"/>
                  </a:schemeClr>
                </a:solidFill>
                <a:latin typeface="Calibri" panose="020F0502020204030204" pitchFamily="34" charset="0"/>
                <a:cs typeface="Calibri" panose="020F0502020204030204" pitchFamily="34" charset="0"/>
              </a:rPr>
              <a:t>	- A tevékenységek folyamatos nyomon követése </a:t>
            </a:r>
          </a:p>
          <a:p>
            <a:pPr>
              <a:spcBef>
                <a:spcPts val="60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b="1" dirty="0">
                <a:solidFill>
                  <a:schemeClr val="accent2">
                    <a:lumMod val="75000"/>
                  </a:schemeClr>
                </a:solidFill>
                <a:latin typeface="Calibri" panose="020F0502020204030204" pitchFamily="34" charset="0"/>
                <a:cs typeface="Calibri" panose="020F0502020204030204" pitchFamily="34" charset="0"/>
              </a:rPr>
              <a:t>	- Gazdaságossági számítások végzése </a:t>
            </a:r>
          </a:p>
          <a:p>
            <a:pPr>
              <a:spcBef>
                <a:spcPts val="60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b="1" dirty="0">
                <a:solidFill>
                  <a:schemeClr val="accent2">
                    <a:lumMod val="75000"/>
                  </a:schemeClr>
                </a:solidFill>
                <a:latin typeface="Calibri" panose="020F0502020204030204" pitchFamily="34" charset="0"/>
                <a:cs typeface="Calibri" panose="020F0502020204030204" pitchFamily="34" charset="0"/>
              </a:rPr>
              <a:t>	- Terv-tény elemzések készítése </a:t>
            </a:r>
          </a:p>
          <a:p>
            <a:pPr>
              <a:spcBef>
                <a:spcPts val="600"/>
              </a:spcBef>
            </a:pPr>
            <a:endParaRPr lang="hu-HU" b="1" dirty="0">
              <a:solidFill>
                <a:schemeClr val="accent2">
                  <a:lumMod val="75000"/>
                </a:schemeClr>
              </a:solidFill>
              <a:latin typeface="Calibri" panose="020F0502020204030204" pitchFamily="34" charset="0"/>
              <a:cs typeface="Calibri" panose="020F0502020204030204" pitchFamily="34" charset="0"/>
            </a:endParaRPr>
          </a:p>
          <a:p>
            <a:pPr>
              <a:spcBef>
                <a:spcPts val="600"/>
              </a:spcBef>
            </a:pPr>
            <a:r>
              <a:rPr lang="hu-HU" b="1" dirty="0">
                <a:solidFill>
                  <a:schemeClr val="accent2">
                    <a:lumMod val="75000"/>
                  </a:schemeClr>
                </a:solidFill>
                <a:latin typeface="Calibri" panose="020F0502020204030204" pitchFamily="34" charset="0"/>
                <a:cs typeface="Calibri" panose="020F0502020204030204" pitchFamily="34" charset="0"/>
              </a:rPr>
              <a:t>	- Az esetleges eltérések okainak feltárása, a szükséges korrekciók 	elvégzése, a 			terv aktualizálása.</a:t>
            </a:r>
          </a:p>
        </p:txBody>
      </p:sp>
    </p:spTree>
    <p:extLst>
      <p:ext uri="{BB962C8B-B14F-4D97-AF65-F5344CB8AC3E}">
        <p14:creationId xmlns:p14="http://schemas.microsoft.com/office/powerpoint/2010/main" val="2803203206"/>
      </p:ext>
    </p:extLst>
  </p:cSld>
  <p:clrMapOvr>
    <a:masterClrMapping/>
  </p:clrMapOvr>
</p:sld>
</file>

<file path=ppt/theme/theme1.xml><?xml version="1.0" encoding="utf-8"?>
<a:theme xmlns:a="http://schemas.openxmlformats.org/drawingml/2006/main" name="Szálak">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4595</TotalTime>
  <Words>4915</Words>
  <Application>Microsoft Office PowerPoint</Application>
  <PresentationFormat>Szélesvásznú</PresentationFormat>
  <Paragraphs>305</Paragraphs>
  <Slides>62</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62</vt:i4>
      </vt:variant>
    </vt:vector>
  </HeadingPairs>
  <TitlesOfParts>
    <vt:vector size="69" baseType="lpstr">
      <vt:lpstr>Arial</vt:lpstr>
      <vt:lpstr>Calibri</vt:lpstr>
      <vt:lpstr>Century Gothic</vt:lpstr>
      <vt:lpstr>TTE1FD0140t00</vt:lpstr>
      <vt:lpstr>TTE25123F8t00</vt:lpstr>
      <vt:lpstr>Wingdings 3</vt:lpstr>
      <vt:lpstr>Szálak</vt:lpstr>
      <vt:lpstr>PowerPoint-bemutató</vt:lpstr>
      <vt:lpstr>3. WORKSHOP </vt:lpstr>
      <vt:lpstr>KONTROLLING</vt:lpstr>
      <vt:lpstr>Projekt kontrolling</vt:lpstr>
      <vt:lpstr>PowerPoint-bemutató</vt:lpstr>
      <vt:lpstr>A projekt kontrolling feladatai 1</vt:lpstr>
      <vt:lpstr>PowerPoint-bemutató</vt:lpstr>
      <vt:lpstr>A projekt kontrolling feladatai 2.</vt:lpstr>
      <vt:lpstr>A projekt kontrolling feladatai 3.</vt:lpstr>
      <vt:lpstr>PowerPoint-bemutató</vt:lpstr>
      <vt:lpstr>A projekt kontrolling feladatai 4.</vt:lpstr>
      <vt:lpstr>Projektkontrollal szembeni elvárások</vt:lpstr>
      <vt:lpstr>PowerPoint-bemutató</vt:lpstr>
      <vt:lpstr>Projekt monitoring és kontroll</vt:lpstr>
      <vt:lpstr>PowerPoint-bemutató</vt:lpstr>
      <vt:lpstr>Mérföldkövek áttekintése 1. (a projekt során)</vt:lpstr>
      <vt:lpstr>Mérföldkövek áttekintése 2. </vt:lpstr>
      <vt:lpstr>Korrekciós tevékenységek kezelése lezáráshoz</vt:lpstr>
      <vt:lpstr>Helyreállító intézkedések  Eredmények elemzése  Eredmények elemzése a szükséges korrekciós intézkedések meghatározásához  Előfordulhat a meg nem oldott kérdésekhez korrigáló intézkedésekre van szükség, hogy a projekt céljai megvalósuljanak. A feltárt problémák kezeléséhez szükséges megfelelő intézkedések meghatározása és dokumentálása  Példák lehetséges intézkedésekre: Munka nyilatkozatának módosítása Követelmények módosítása  Becslések és tervek felülvizsgálata  Kötelezettségvállalások újratárgyalása  Erőforrások hozzáadása  Folyamatok változása  Projekttel kapcsolatos kockázatok felülvizsgálata</vt:lpstr>
      <vt:lpstr>Helyreállító intézkedések</vt:lpstr>
      <vt:lpstr>? </vt:lpstr>
      <vt:lpstr>MONITORING/ÉRTÉKELÉS/KONTROLLING</vt:lpstr>
      <vt:lpstr>A monitoring célja </vt:lpstr>
      <vt:lpstr>A monitoring eszközei </vt:lpstr>
      <vt:lpstr>PowerPoint-bemutató</vt:lpstr>
      <vt:lpstr>KÖSZÖNÖM A FIGYELMET!</vt:lpstr>
      <vt:lpstr>4. WORKSHOP </vt:lpstr>
      <vt:lpstr>A PROJEKTÉRTÉKELÉS MÓDSZERTANA</vt:lpstr>
      <vt:lpstr>PowerPoint-bemutató</vt:lpstr>
      <vt:lpstr>PowerPoint-bemutató</vt:lpstr>
      <vt:lpstr>Értékelés – mint kommunikációs eszköz</vt:lpstr>
      <vt:lpstr>PowerPoint-bemutató</vt:lpstr>
      <vt:lpstr>Értékelés, mint munkafolyamat</vt:lpstr>
      <vt:lpstr>3. lépes: A felelősségi- és feladatkörök pontos meghatározása  A feladatkorok meghatározásakor az Önkormányzat vagy a projektmenedzsmentet ellátó szerv kijelöli az értékelésben resztvevő munkatársakat – létszámbeli és pénzbeli kapacitásától függően. Érdemes a következő felosztást követni: - megbízói-döntéshozói szint, amely kijelöli az értékelési kérdéseket, és az értékelési jelentés alapján a projektet érintő döntéseket meghozza, - értékelés-irányítói szint, amely az értékelési kérdések alapján kialakítja a tematikát, folyamatosan felügyeli és ellenőrzi az értékelési munkát, - operatív szint, amely összegyűjti a szükséges információkat, rendszerezi azokat, és jelentésekbe foglalja.</vt:lpstr>
      <vt:lpstr>PowerPoint-bemutató</vt:lpstr>
      <vt:lpstr>Ideális esetben mindhárom kérdéstípusnak szerepelnie kell egy értékelési kérdéssoron. A kérdésekkel kapcsolatban ezen kívül egyéb elvarasunk lehet az, hogy a projekt szempontjából releváns választ kaphassunk – tehát olyat, ami valóban használható információval szolgál, vagy ami a későbbi döntésekre valóban befolyással lehet. A kérdéseket jó, ha be tudjuk sorolni egy bírálati kritérium alá (a projekt mely aspektusara vonatkozik a kérdés):  - relevancia,  - hatékonyság,  - hatásosság,  - hasznosság.  A kérdések összeállítása a megbízó-döntéshozó feladata!</vt:lpstr>
      <vt:lpstr>PowerPoint-bemutató</vt:lpstr>
      <vt:lpstr>6. lépés: Az értékelő csoport (operatív szint) kijelölése: Az előző lépéssel párhuzamosan is végbemehet a vizsgalatokat végző, operatív munkacsoport kijelölése/megbízása.   Ennek során a következőkre érdemes tekintettel lenni: - hasonló munkában való korábbi részvétel, ami garantálja az elvégzett munka minőségét, - megbízhatóság a felsőbb szintek fele, együttműködési készség a munkacsoporton belül, - a vizsgálat által érintett speciális téma, ágazat, szakma behatóbb ismerete, - érintettség az adott projektben.</vt:lpstr>
      <vt:lpstr>PowerPoint-bemutató</vt:lpstr>
      <vt:lpstr>Tartalmilag a tematika felülírt es kibővített változatának lehet tekinteni, melyben a tervezett feladat- és felelősségi körök helyett mar a valósak szerepelnek, a tervezett költségvetés es a tervezett munkamódszerek helyett pedig a valós költségek és munkamódszerek. (Ideális esetben a „tervezett” és a „valós” között nincsen lényeges különbség.)   Mindenképpen kibővítendő az alábbiakkal: - Az összegyűjtött információk, megfelelő módon strukturálva. - Az ezek alapján levont következtetések. - Az ezek alapján tett javaslatok.</vt:lpstr>
      <vt:lpstr>Az értékelési munka minőségellenőrzése </vt:lpstr>
      <vt:lpstr>ÉS AMIÉRT MINDEZ TÖRTÉNIK: Az értékelés felhasználása </vt:lpstr>
      <vt:lpstr>PowerPoint-bemutató</vt:lpstr>
      <vt:lpstr>ELMÉLETI KERET</vt:lpstr>
      <vt:lpstr>Ezeken kívül más módon is tipizálhatók az értékelések – például az értékelési munkához való szemléletbeli hozzáállás alapján a következő típusokról beszélhetünk:  - Menedzseri modell: ezt az elvet a „Value for Money” szlogennel lehet jellemezni, kizárólag  a közpénz elköltésének gazdasági hatékonyságára koncentrál. - Demokratikus modell: az értékelés alatt álló program politikai eredményességét, tágabb értelemben társadalmi elfogadottságot vizsgál.</vt:lpstr>
      <vt:lpstr>Miben különbözik egymástól az interim és az ex-post értékelés? </vt:lpstr>
      <vt:lpstr>PowerPoint-bemutató</vt:lpstr>
      <vt:lpstr>INTERIM értékelés</vt:lpstr>
      <vt:lpstr>Ex -post értékelés  Az utólagos értékelés esetén a projekt hatásait értékeljük, összevetve a várt hatásokkal. Meglehetősen  projektfüggő annak megállapítása, hogy milyen szélességben és milyen mélységben vizsgáljuk  ezeket a hatásokat – ezt a megbízó joga  eldönteni. Mindamellett ügyelni kell arra,  hogy a hatásokat megfelelő módon mérjük.</vt:lpstr>
      <vt:lpstr>ÉRTÉKELÉSI MÓDSZEREK 1.</vt:lpstr>
      <vt:lpstr>PowerPoint-bemutató</vt:lpstr>
      <vt:lpstr>ÉRTÉKELÉSI MÓDSZEREK 3.</vt:lpstr>
      <vt:lpstr>ÉRTÉKELÉSI MÓDSZEREK 4.</vt:lpstr>
      <vt:lpstr>ÉRTÉKELÉSI MÓDSZEREK 5.</vt:lpstr>
      <vt:lpstr>Melyek az értékeléssel szembeni legfőbb követelmények? </vt:lpstr>
      <vt:lpstr> A projekt zárása és értékelése  A projekt végrehajtásában a végső fázis a projekt lezárása, amely egyrészt jelenti a fizikai megvalósulást - a létesítmény műszaki átadás-átvételét -, másrészt jelenti a projekt adminisztratív lezárását, a teljes projektciklus értékelésének elvégzését, mind szakmai, mind menedzsment szempontból. Az értékelés során megtörténik az eredményesség teljes körű elemzése, a végső beszámoló, dokumentáció elkészítése, valamint a belső és külső értékelés.  A végső beszámoló magában foglalja:      a program szakmai jelentésének elkészítését a projekt elemzése alapján     a projekt végső pénzügyi beszámolójának elkészítését     a támogató által kijelölt szakmai monitoring bizottság helyszíni szemléjével  egybekötött értékelés dokumentációjának elfogadását.   </vt:lpstr>
      <vt:lpstr>Az értékelés során megvizsgálásra kerül, hogy az adott projekt a megoldani kívánt társadalmi-gazdasági probléma viszonylatában betöltötte-e a kívánt funkciót. Az értékelés a fejlesztési tevékenységet annak célkitűzéseivel, eredményeivel és hatásaival együtt egységes egészként kezeli.  A vissza nem fizetendő (pl. EU vagy más adományozótól kapott) támogatással végrehajtott projekteknél általános követelmény, hogy a szerződő félnek a projekt befejezésével kapcsolatos hivatalos zárójelentést kell készítenie. A támogatott programokban nem egyetlen elfogadott jelentési formát használnak. A zárójelentések felépítése még az EU programokon belül is különböző, és vannak olyan programok, amelyeknél nincs is meghatározva. A támogató szervezettel (pl. az Európai Bizottsággal) egyeztetni kell, hogy milyen formában szükséges elkészíteni a zárójelentést, amely tartalmát tekintve vezetői összefoglaló, amely magában foglalja a projekt teljesítése során felmerült problémákat, azok kezelését, a projekt eredményeit, a levonható tanulságokat, a javaslatok a jövőre nézve. A zárójelentéshez mindig csatolni kell a projekt zárszámadását, az esetleges külső értékelés, projektközi, illetve végleges eredményét.  </vt:lpstr>
      <vt:lpstr>PowerPoint-bemutató</vt:lpstr>
      <vt:lpstr>PROJEKTZÁRÁS ÉS ÉRTÉKELÉS 1.</vt:lpstr>
      <vt:lpstr> Az értékelés során megvizsgálásra kerül, hogy az adott projekt a megoldani kívánt társadalmi-gazdasági probléma viszonylatában betöltötte-e a kívánt funkciót. Az értékelés a fejlesztési tevékenységet annak célkitűzéseivel, eredményeivel és hatásaival együtt egységes egészként kezeli.  A vissza nem fizetendő (pl. EU vagy más adományozótól kapott) támogatással végrehajtott projekteknél általános követelmény, hogy a szerződő félnek a projekt befejezésével kapcsolatos hivatalos zárójelentést kell készítenie. A támogatott programokban nem egyetlen elfogadott jelentési formát használnak. A zárójelentések felépítése még az EU programokon belül is különböző, és vannak olyan programok, amelyeknél nincs is meghatározva. A támogató szervezettel (pl. az Európai Bizottsággal) egyeztetni kell, hogy milyen formában szükséges elkészíteni a zárójelentést, amely tartalmát tekintve vezetői összefoglaló, amely magában foglalja a projekt teljesítése során felmerült problémákat, azok kezelését, a projekt eredményeit, a levonható tanulságokat, a javaslatok a jövőre nézve. A zárójelentéshez mindig csatolni kell a projekt zárszámadását, az esetleges külső értékelés, projektközi, illetve végleges eredményét. </vt:lpstr>
      <vt:lpstr>ÚTRAVALÓUL: „AZ ÉLET FOLYAMATOS KÜZDELEM. EBÉD ELŐTT AZ ÉHSÉGGEL KÜZDÜNK, EBÉD UTÁN PEDIG AZ ÁLMOSSÁGGAL!</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József Kiss</dc:creator>
  <cp:lastModifiedBy>József Kiss</cp:lastModifiedBy>
  <cp:revision>111</cp:revision>
  <dcterms:created xsi:type="dcterms:W3CDTF">2020-10-05T21:30:03Z</dcterms:created>
  <dcterms:modified xsi:type="dcterms:W3CDTF">2020-10-10T10:17:11Z</dcterms:modified>
</cp:coreProperties>
</file>